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1" r:id="rId2"/>
    <p:sldId id="2562" r:id="rId3"/>
    <p:sldId id="2563" r:id="rId4"/>
    <p:sldId id="2565" r:id="rId5"/>
    <p:sldId id="2566" r:id="rId6"/>
    <p:sldId id="2567" r:id="rId7"/>
    <p:sldId id="2568" r:id="rId8"/>
    <p:sldId id="2569" r:id="rId9"/>
    <p:sldId id="2570" r:id="rId10"/>
    <p:sldId id="2571" r:id="rId11"/>
    <p:sldId id="2572" r:id="rId12"/>
    <p:sldId id="2573" r:id="rId13"/>
    <p:sldId id="2588" r:id="rId14"/>
    <p:sldId id="25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tems" id="{11D81D14-0E7B-4BF4-872E-E9C7F81FF174}">
          <p14:sldIdLst>
            <p14:sldId id="2561"/>
          </p14:sldIdLst>
        </p14:section>
        <p14:section name="Introduction to Data Structures and Algorithms" id="{10AF26AF-C26A-41C1-AAD9-F32399CC6E41}">
          <p14:sldIdLst>
            <p14:sldId id="2562"/>
            <p14:sldId id="2563"/>
            <p14:sldId id="2565"/>
          </p14:sldIdLst>
        </p14:section>
        <p14:section name="Arrays: Basics and Advanced Concepts" id="{AFA5B1A4-BD32-43AC-9FB5-9EFC7DC71612}">
          <p14:sldIdLst>
            <p14:sldId id="2566"/>
            <p14:sldId id="2567"/>
            <p14:sldId id="2568"/>
            <p14:sldId id="2569"/>
          </p14:sldIdLst>
        </p14:section>
        <p14:section name="Array Examples and Use Cases" id="{06DD47EB-03A2-4970-AF05-B0E52A3E9CD0}">
          <p14:sldIdLst>
            <p14:sldId id="2570"/>
            <p14:sldId id="2571"/>
            <p14:sldId id="2572"/>
            <p14:sldId id="2573"/>
            <p14:sldId id="2588"/>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ha Agarwal" userId="410982e4-1d89-4d21-bfcc-56415f9c4610" providerId="ADAL" clId="{65984974-A3C5-488B-8B29-408F873641DB}"/>
    <pc:docChg chg="delSld delSection modSection">
      <pc:chgData name="Astha Agarwal" userId="410982e4-1d89-4d21-bfcc-56415f9c4610" providerId="ADAL" clId="{65984974-A3C5-488B-8B29-408F873641DB}" dt="2025-05-24T09:36:24.208" v="4" actId="17851"/>
      <pc:docMkLst>
        <pc:docMk/>
      </pc:docMkLst>
      <pc:sldChg chg="del">
        <pc:chgData name="Astha Agarwal" userId="410982e4-1d89-4d21-bfcc-56415f9c4610" providerId="ADAL" clId="{65984974-A3C5-488B-8B29-408F873641DB}" dt="2025-05-24T09:36:12.265" v="0" actId="47"/>
        <pc:sldMkLst>
          <pc:docMk/>
          <pc:sldMk cId="710342010" sldId="2574"/>
        </pc:sldMkLst>
      </pc:sldChg>
      <pc:sldChg chg="del">
        <pc:chgData name="Astha Agarwal" userId="410982e4-1d89-4d21-bfcc-56415f9c4610" providerId="ADAL" clId="{65984974-A3C5-488B-8B29-408F873641DB}" dt="2025-05-24T09:36:12.265" v="0" actId="47"/>
        <pc:sldMkLst>
          <pc:docMk/>
          <pc:sldMk cId="566159978" sldId="2575"/>
        </pc:sldMkLst>
      </pc:sldChg>
      <pc:sldChg chg="del">
        <pc:chgData name="Astha Agarwal" userId="410982e4-1d89-4d21-bfcc-56415f9c4610" providerId="ADAL" clId="{65984974-A3C5-488B-8B29-408F873641DB}" dt="2025-05-24T09:36:12.265" v="0" actId="47"/>
        <pc:sldMkLst>
          <pc:docMk/>
          <pc:sldMk cId="1123738769" sldId="2576"/>
        </pc:sldMkLst>
      </pc:sldChg>
      <pc:sldChg chg="del">
        <pc:chgData name="Astha Agarwal" userId="410982e4-1d89-4d21-bfcc-56415f9c4610" providerId="ADAL" clId="{65984974-A3C5-488B-8B29-408F873641DB}" dt="2025-05-24T09:36:12.265" v="0" actId="47"/>
        <pc:sldMkLst>
          <pc:docMk/>
          <pc:sldMk cId="875836590" sldId="2577"/>
        </pc:sldMkLst>
      </pc:sldChg>
      <pc:sldChg chg="del">
        <pc:chgData name="Astha Agarwal" userId="410982e4-1d89-4d21-bfcc-56415f9c4610" providerId="ADAL" clId="{65984974-A3C5-488B-8B29-408F873641DB}" dt="2025-05-24T09:36:12.265" v="0" actId="47"/>
        <pc:sldMkLst>
          <pc:docMk/>
          <pc:sldMk cId="2375257590" sldId="2578"/>
        </pc:sldMkLst>
      </pc:sldChg>
      <pc:sldChg chg="del">
        <pc:chgData name="Astha Agarwal" userId="410982e4-1d89-4d21-bfcc-56415f9c4610" providerId="ADAL" clId="{65984974-A3C5-488B-8B29-408F873641DB}" dt="2025-05-24T09:36:12.265" v="0" actId="47"/>
        <pc:sldMkLst>
          <pc:docMk/>
          <pc:sldMk cId="152867681" sldId="2579"/>
        </pc:sldMkLst>
      </pc:sldChg>
      <pc:sldChg chg="del">
        <pc:chgData name="Astha Agarwal" userId="410982e4-1d89-4d21-bfcc-56415f9c4610" providerId="ADAL" clId="{65984974-A3C5-488B-8B29-408F873641DB}" dt="2025-05-24T09:36:12.265" v="0" actId="47"/>
        <pc:sldMkLst>
          <pc:docMk/>
          <pc:sldMk cId="2885282398" sldId="2580"/>
        </pc:sldMkLst>
      </pc:sldChg>
      <pc:sldChg chg="del">
        <pc:chgData name="Astha Agarwal" userId="410982e4-1d89-4d21-bfcc-56415f9c4610" providerId="ADAL" clId="{65984974-A3C5-488B-8B29-408F873641DB}" dt="2025-05-24T09:36:12.265" v="0" actId="47"/>
        <pc:sldMkLst>
          <pc:docMk/>
          <pc:sldMk cId="3899853972" sldId="2581"/>
        </pc:sldMkLst>
      </pc:sldChg>
      <pc:sldChg chg="del">
        <pc:chgData name="Astha Agarwal" userId="410982e4-1d89-4d21-bfcc-56415f9c4610" providerId="ADAL" clId="{65984974-A3C5-488B-8B29-408F873641DB}" dt="2025-05-24T09:36:12.265" v="0" actId="47"/>
        <pc:sldMkLst>
          <pc:docMk/>
          <pc:sldMk cId="3091364342" sldId="2582"/>
        </pc:sldMkLst>
      </pc:sldChg>
      <pc:sldChg chg="del">
        <pc:chgData name="Astha Agarwal" userId="410982e4-1d89-4d21-bfcc-56415f9c4610" providerId="ADAL" clId="{65984974-A3C5-488B-8B29-408F873641DB}" dt="2025-05-24T09:36:12.265" v="0" actId="47"/>
        <pc:sldMkLst>
          <pc:docMk/>
          <pc:sldMk cId="4258307418" sldId="2583"/>
        </pc:sldMkLst>
      </pc:sldChg>
      <pc:sldChg chg="del">
        <pc:chgData name="Astha Agarwal" userId="410982e4-1d89-4d21-bfcc-56415f9c4610" providerId="ADAL" clId="{65984974-A3C5-488B-8B29-408F873641DB}" dt="2025-05-24T09:36:12.265" v="0" actId="47"/>
        <pc:sldMkLst>
          <pc:docMk/>
          <pc:sldMk cId="2479177132" sldId="2584"/>
        </pc:sldMkLst>
      </pc:sldChg>
      <pc:sldChg chg="del">
        <pc:chgData name="Astha Agarwal" userId="410982e4-1d89-4d21-bfcc-56415f9c4610" providerId="ADAL" clId="{65984974-A3C5-488B-8B29-408F873641DB}" dt="2025-05-24T09:36:12.265" v="0" actId="47"/>
        <pc:sldMkLst>
          <pc:docMk/>
          <pc:sldMk cId="2386296255" sldId="2585"/>
        </pc:sldMkLst>
      </pc:sldChg>
      <pc:sldChg chg="del">
        <pc:chgData name="Astha Agarwal" userId="410982e4-1d89-4d21-bfcc-56415f9c4610" providerId="ADAL" clId="{65984974-A3C5-488B-8B29-408F873641DB}" dt="2025-05-24T09:36:12.265" v="0" actId="47"/>
        <pc:sldMkLst>
          <pc:docMk/>
          <pc:sldMk cId="1834405088" sldId="258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00F8A-F4BE-4A45-9AE6-FAF74A9D74EF}"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1D2419B0-0A73-407D-9B58-DD44FD824845}">
      <dgm:prSet/>
      <dgm:spPr/>
      <dgm:t>
        <a:bodyPr/>
        <a:lstStyle/>
        <a:p>
          <a:pPr>
            <a:lnSpc>
              <a:spcPct val="100000"/>
            </a:lnSpc>
            <a:defRPr b="1"/>
          </a:pPr>
          <a:r>
            <a:rPr lang="en-IN"/>
            <a:t>What is a Data Structure?</a:t>
          </a:r>
        </a:p>
      </dgm:t>
    </dgm:pt>
    <dgm:pt modelId="{C61BD41C-E134-49AD-9F0A-5E902ABA268E}" type="parTrans" cxnId="{2058AA9C-3285-43BC-9DBE-EF964ADF2CD1}">
      <dgm:prSet/>
      <dgm:spPr/>
      <dgm:t>
        <a:bodyPr/>
        <a:lstStyle/>
        <a:p>
          <a:endParaRPr lang="en-IN"/>
        </a:p>
      </dgm:t>
    </dgm:pt>
    <dgm:pt modelId="{6DC0FADC-A164-4A3E-B452-E75AC12854AE}" type="sibTrans" cxnId="{2058AA9C-3285-43BC-9DBE-EF964ADF2CD1}">
      <dgm:prSet/>
      <dgm:spPr/>
      <dgm:t>
        <a:bodyPr/>
        <a:lstStyle/>
        <a:p>
          <a:pPr>
            <a:lnSpc>
              <a:spcPct val="100000"/>
            </a:lnSpc>
            <a:defRPr b="1"/>
          </a:pPr>
          <a:endParaRPr lang="en-IN"/>
        </a:p>
      </dgm:t>
    </dgm:pt>
    <dgm:pt modelId="{9E622C26-7B50-42A3-B0E1-5BE992D6AC62}">
      <dgm:prSet/>
      <dgm:spPr/>
      <dgm:t>
        <a:bodyPr/>
        <a:lstStyle/>
        <a:p>
          <a:pPr>
            <a:lnSpc>
              <a:spcPct val="100000"/>
            </a:lnSpc>
          </a:pPr>
          <a:r>
            <a:rPr lang="en-IN"/>
            <a:t>A data structure is a specialized format for organizing and storing data efficiently in computer science.</a:t>
          </a:r>
        </a:p>
      </dgm:t>
    </dgm:pt>
    <dgm:pt modelId="{A4638C87-CF78-48B3-9A59-030E1062EAA5}" type="parTrans" cxnId="{27C43CD0-3A9E-40FF-860F-03F27084C5F5}">
      <dgm:prSet/>
      <dgm:spPr/>
      <dgm:t>
        <a:bodyPr/>
        <a:lstStyle/>
        <a:p>
          <a:endParaRPr lang="en-IN"/>
        </a:p>
      </dgm:t>
    </dgm:pt>
    <dgm:pt modelId="{4E907D3C-8F66-4146-99DA-1F1B9DC4E0E8}" type="sibTrans" cxnId="{27C43CD0-3A9E-40FF-860F-03F27084C5F5}">
      <dgm:prSet/>
      <dgm:spPr/>
      <dgm:t>
        <a:bodyPr/>
        <a:lstStyle/>
        <a:p>
          <a:endParaRPr lang="en-IN"/>
        </a:p>
      </dgm:t>
    </dgm:pt>
    <dgm:pt modelId="{659A6CC5-CA3C-4BAA-B344-3BBC705B698D}">
      <dgm:prSet/>
      <dgm:spPr/>
      <dgm:t>
        <a:bodyPr/>
        <a:lstStyle/>
        <a:p>
          <a:pPr>
            <a:lnSpc>
              <a:spcPct val="100000"/>
            </a:lnSpc>
            <a:defRPr b="1"/>
          </a:pPr>
          <a:r>
            <a:rPr lang="en-IN"/>
            <a:t>Importance of Data Structures</a:t>
          </a:r>
        </a:p>
      </dgm:t>
    </dgm:pt>
    <dgm:pt modelId="{2BEDE8AC-0F92-4A9F-AF49-5BE6E98DF1DC}" type="parTrans" cxnId="{2A27DD0D-CE2E-427B-8498-128A50AC8574}">
      <dgm:prSet/>
      <dgm:spPr/>
      <dgm:t>
        <a:bodyPr/>
        <a:lstStyle/>
        <a:p>
          <a:endParaRPr lang="en-IN"/>
        </a:p>
      </dgm:t>
    </dgm:pt>
    <dgm:pt modelId="{4862B268-BE07-418A-8362-33A06BB34B27}" type="sibTrans" cxnId="{2A27DD0D-CE2E-427B-8498-128A50AC8574}">
      <dgm:prSet/>
      <dgm:spPr/>
      <dgm:t>
        <a:bodyPr/>
        <a:lstStyle/>
        <a:p>
          <a:pPr>
            <a:lnSpc>
              <a:spcPct val="100000"/>
            </a:lnSpc>
            <a:defRPr b="1"/>
          </a:pPr>
          <a:endParaRPr lang="en-IN"/>
        </a:p>
      </dgm:t>
    </dgm:pt>
    <dgm:pt modelId="{0A5882DF-ECFB-416C-A077-E6C6D68E9A4E}">
      <dgm:prSet/>
      <dgm:spPr/>
      <dgm:t>
        <a:bodyPr/>
        <a:lstStyle/>
        <a:p>
          <a:pPr>
            <a:lnSpc>
              <a:spcPct val="100000"/>
            </a:lnSpc>
          </a:pPr>
          <a:r>
            <a:rPr lang="en-IN"/>
            <a:t>Data structures are essential for managing large datasets and influence the efficiency of algorithms and applications.</a:t>
          </a:r>
        </a:p>
      </dgm:t>
    </dgm:pt>
    <dgm:pt modelId="{53AFCAF3-2502-4529-8D79-E96386C2AE33}" type="parTrans" cxnId="{140BDC3C-F230-49F9-A855-4D664048E76C}">
      <dgm:prSet/>
      <dgm:spPr/>
      <dgm:t>
        <a:bodyPr/>
        <a:lstStyle/>
        <a:p>
          <a:endParaRPr lang="en-IN"/>
        </a:p>
      </dgm:t>
    </dgm:pt>
    <dgm:pt modelId="{259B5D71-44C7-4639-8D0B-12C417A4A0D9}" type="sibTrans" cxnId="{140BDC3C-F230-49F9-A855-4D664048E76C}">
      <dgm:prSet/>
      <dgm:spPr/>
      <dgm:t>
        <a:bodyPr/>
        <a:lstStyle/>
        <a:p>
          <a:endParaRPr lang="en-IN"/>
        </a:p>
      </dgm:t>
    </dgm:pt>
    <dgm:pt modelId="{495B6047-D22E-44D1-9148-9B434F4F8114}">
      <dgm:prSet/>
      <dgm:spPr/>
      <dgm:t>
        <a:bodyPr/>
        <a:lstStyle/>
        <a:p>
          <a:pPr>
            <a:lnSpc>
              <a:spcPct val="100000"/>
            </a:lnSpc>
            <a:defRPr b="1"/>
          </a:pPr>
          <a:r>
            <a:rPr lang="en-IN"/>
            <a:t>Impact on Algorithms</a:t>
          </a:r>
        </a:p>
      </dgm:t>
    </dgm:pt>
    <dgm:pt modelId="{331F63ED-960D-432F-B2DE-5393AE3880CC}" type="parTrans" cxnId="{09E107BD-95C9-4AB7-9EF2-E213BD136FA6}">
      <dgm:prSet/>
      <dgm:spPr/>
      <dgm:t>
        <a:bodyPr/>
        <a:lstStyle/>
        <a:p>
          <a:endParaRPr lang="en-IN"/>
        </a:p>
      </dgm:t>
    </dgm:pt>
    <dgm:pt modelId="{03EE716E-EF3A-47F9-9BDC-659E3BBB6D17}" type="sibTrans" cxnId="{09E107BD-95C9-4AB7-9EF2-E213BD136FA6}">
      <dgm:prSet/>
      <dgm:spPr/>
      <dgm:t>
        <a:bodyPr/>
        <a:lstStyle/>
        <a:p>
          <a:endParaRPr lang="en-IN"/>
        </a:p>
      </dgm:t>
    </dgm:pt>
    <dgm:pt modelId="{CE1FDAED-CE05-4685-B46D-88CCD7864F40}">
      <dgm:prSet/>
      <dgm:spPr/>
      <dgm:t>
        <a:bodyPr/>
        <a:lstStyle/>
        <a:p>
          <a:pPr>
            <a:lnSpc>
              <a:spcPct val="100000"/>
            </a:lnSpc>
          </a:pPr>
          <a:r>
            <a:rPr lang="en-IN"/>
            <a:t>Well-chosen data structures can significantly enhance the performance of algorithms in computing tasks.</a:t>
          </a:r>
        </a:p>
      </dgm:t>
    </dgm:pt>
    <dgm:pt modelId="{A035D220-8C94-4154-A559-B97EF582F083}" type="parTrans" cxnId="{E6A9DFFC-E601-41A9-899E-5CC777762FE6}">
      <dgm:prSet/>
      <dgm:spPr/>
      <dgm:t>
        <a:bodyPr/>
        <a:lstStyle/>
        <a:p>
          <a:endParaRPr lang="en-IN"/>
        </a:p>
      </dgm:t>
    </dgm:pt>
    <dgm:pt modelId="{9937B9F3-526C-45E8-9714-C77ED44FE8ED}" type="sibTrans" cxnId="{E6A9DFFC-E601-41A9-899E-5CC777762FE6}">
      <dgm:prSet/>
      <dgm:spPr/>
      <dgm:t>
        <a:bodyPr/>
        <a:lstStyle/>
        <a:p>
          <a:endParaRPr lang="en-IN"/>
        </a:p>
      </dgm:t>
    </dgm:pt>
    <dgm:pt modelId="{DB1E06CA-58E3-4C66-ABB5-E54D42298505}" type="pres">
      <dgm:prSet presAssocID="{99400F8A-F4BE-4A45-9AE6-FAF74A9D74EF}" presName="Root" presStyleCnt="0">
        <dgm:presLayoutVars>
          <dgm:dir/>
          <dgm:resizeHandles val="exact"/>
        </dgm:presLayoutVars>
      </dgm:prSet>
      <dgm:spPr/>
    </dgm:pt>
    <dgm:pt modelId="{47298D9C-C073-4FA3-A9D6-74570899C6F6}" type="pres">
      <dgm:prSet presAssocID="{1D2419B0-0A73-407D-9B58-DD44FD824845}" presName="Composite" presStyleCnt="0"/>
      <dgm:spPr/>
    </dgm:pt>
    <dgm:pt modelId="{DD6219D4-0E7B-44D9-8754-AB9A641C0BF7}" type="pres">
      <dgm:prSet presAssocID="{1D2419B0-0A73-407D-9B58-DD44FD82484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8749" r="33001" b="2"/>
          <a:stretch/>
        </a:blipFill>
      </dgm:spPr>
      <dgm:extLst>
        <a:ext uri="{E40237B7-FDA0-4F09-8148-C483321AD2D9}">
          <dgm14:cNvPr xmlns:dgm14="http://schemas.microsoft.com/office/drawing/2010/diagram" id="0" name="" descr="Modern server room interior in datacenter"/>
        </a:ext>
      </dgm:extLst>
    </dgm:pt>
    <dgm:pt modelId="{3022D258-5E5B-4050-8944-34AA853C7A5E}" type="pres">
      <dgm:prSet presAssocID="{1D2419B0-0A73-407D-9B58-DD44FD824845}" presName="Subtitle" presStyleLbl="revTx" presStyleIdx="0" presStyleCnt="6">
        <dgm:presLayoutVars>
          <dgm:chMax val="0"/>
          <dgm:bulletEnabled/>
        </dgm:presLayoutVars>
      </dgm:prSet>
      <dgm:spPr/>
    </dgm:pt>
    <dgm:pt modelId="{E81C48AE-FF78-4EA2-83E6-22E015268CA9}" type="pres">
      <dgm:prSet presAssocID="{1D2419B0-0A73-407D-9B58-DD44FD824845}" presName="Description" presStyleLbl="revTx" presStyleIdx="1" presStyleCnt="6">
        <dgm:presLayoutVars>
          <dgm:bulletEnabled/>
        </dgm:presLayoutVars>
      </dgm:prSet>
      <dgm:spPr/>
    </dgm:pt>
    <dgm:pt modelId="{74611277-C4DD-4A74-ABF6-046C2C9FBEBC}" type="pres">
      <dgm:prSet presAssocID="{6DC0FADC-A164-4A3E-B452-E75AC12854AE}" presName="sibTrans" presStyleLbl="sibTrans2D1" presStyleIdx="0" presStyleCnt="0"/>
      <dgm:spPr/>
    </dgm:pt>
    <dgm:pt modelId="{15B97380-88E1-4EFE-8788-8D7EF2EA0896}" type="pres">
      <dgm:prSet presAssocID="{659A6CC5-CA3C-4BAA-B344-3BBC705B698D}" presName="Composite" presStyleCnt="0"/>
      <dgm:spPr/>
    </dgm:pt>
    <dgm:pt modelId="{DB3C6403-DACF-4BC4-80F5-09966965556B}" type="pres">
      <dgm:prSet presAssocID="{659A6CC5-CA3C-4BAA-B344-3BBC705B698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9002" r="-3" b="-3"/>
          <a:stretch/>
        </a:blipFill>
      </dgm:spPr>
      <dgm:extLst>
        <a:ext uri="{E40237B7-FDA0-4F09-8148-C483321AD2D9}">
          <dgm14:cNvPr xmlns:dgm14="http://schemas.microsoft.com/office/drawing/2010/diagram" id="0" name="" descr="abstract programm binary code  and colored array cube Database"/>
        </a:ext>
      </dgm:extLst>
    </dgm:pt>
    <dgm:pt modelId="{D24C4EE5-13B5-4064-A2AC-BE47250F8851}" type="pres">
      <dgm:prSet presAssocID="{659A6CC5-CA3C-4BAA-B344-3BBC705B698D}" presName="Subtitle" presStyleLbl="revTx" presStyleIdx="2" presStyleCnt="6">
        <dgm:presLayoutVars>
          <dgm:chMax val="0"/>
          <dgm:bulletEnabled/>
        </dgm:presLayoutVars>
      </dgm:prSet>
      <dgm:spPr/>
    </dgm:pt>
    <dgm:pt modelId="{72CB0165-72D3-4854-8E79-9C299678281C}" type="pres">
      <dgm:prSet presAssocID="{659A6CC5-CA3C-4BAA-B344-3BBC705B698D}" presName="Description" presStyleLbl="revTx" presStyleIdx="3" presStyleCnt="6">
        <dgm:presLayoutVars>
          <dgm:bulletEnabled/>
        </dgm:presLayoutVars>
      </dgm:prSet>
      <dgm:spPr/>
    </dgm:pt>
    <dgm:pt modelId="{F4D4FA35-324B-452F-92C9-2000097FE19C}" type="pres">
      <dgm:prSet presAssocID="{4862B268-BE07-418A-8362-33A06BB34B27}" presName="sibTrans" presStyleLbl="sibTrans2D1" presStyleIdx="0" presStyleCnt="0"/>
      <dgm:spPr/>
    </dgm:pt>
    <dgm:pt modelId="{DC37A57A-929A-4314-B0C8-F8A25481B86F}" type="pres">
      <dgm:prSet presAssocID="{495B6047-D22E-44D1-9148-9B434F4F8114}" presName="Composite" presStyleCnt="0"/>
      <dgm:spPr/>
    </dgm:pt>
    <dgm:pt modelId="{8F3B36B0-6539-4105-B9FC-D84D02FB17DE}" type="pres">
      <dgm:prSet presAssocID="{495B6047-D22E-44D1-9148-9B434F4F811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391" r="7606" b="-4"/>
          <a:stretch/>
        </a:blipFill>
      </dgm:spPr>
      <dgm:extLst>
        <a:ext uri="{E40237B7-FDA0-4F09-8148-C483321AD2D9}">
          <dgm14:cNvPr xmlns:dgm14="http://schemas.microsoft.com/office/drawing/2010/diagram" id="0" name="" descr="Top view of cubes connected with black lines"/>
        </a:ext>
      </dgm:extLst>
    </dgm:pt>
    <dgm:pt modelId="{C09E1AAE-C1D4-45DC-92CD-3F1ECAACFC60}" type="pres">
      <dgm:prSet presAssocID="{495B6047-D22E-44D1-9148-9B434F4F8114}" presName="Subtitle" presStyleLbl="revTx" presStyleIdx="4" presStyleCnt="6">
        <dgm:presLayoutVars>
          <dgm:chMax val="0"/>
          <dgm:bulletEnabled/>
        </dgm:presLayoutVars>
      </dgm:prSet>
      <dgm:spPr/>
    </dgm:pt>
    <dgm:pt modelId="{99AE44DA-0962-498D-B990-E40A846E215D}" type="pres">
      <dgm:prSet presAssocID="{495B6047-D22E-44D1-9148-9B434F4F8114}" presName="Description" presStyleLbl="revTx" presStyleIdx="5" presStyleCnt="6">
        <dgm:presLayoutVars>
          <dgm:bulletEnabled/>
        </dgm:presLayoutVars>
      </dgm:prSet>
      <dgm:spPr/>
    </dgm:pt>
  </dgm:ptLst>
  <dgm:cxnLst>
    <dgm:cxn modelId="{CA06B30C-B358-419E-8CFF-C39AE1D2A26F}" type="presOf" srcId="{1D2419B0-0A73-407D-9B58-DD44FD824845}" destId="{3022D258-5E5B-4050-8944-34AA853C7A5E}" srcOrd="0" destOrd="0" presId="urn:microsoft.com/office/officeart/2024/3/layout/verticalVisualTextBlock1"/>
    <dgm:cxn modelId="{2A27DD0D-CE2E-427B-8498-128A50AC8574}" srcId="{99400F8A-F4BE-4A45-9AE6-FAF74A9D74EF}" destId="{659A6CC5-CA3C-4BAA-B344-3BBC705B698D}" srcOrd="1" destOrd="0" parTransId="{2BEDE8AC-0F92-4A9F-AF49-5BE6E98DF1DC}" sibTransId="{4862B268-BE07-418A-8362-33A06BB34B27}"/>
    <dgm:cxn modelId="{E5462A1E-3119-4774-A854-77B681FB5836}" type="presOf" srcId="{0A5882DF-ECFB-416C-A077-E6C6D68E9A4E}" destId="{72CB0165-72D3-4854-8E79-9C299678281C}" srcOrd="0" destOrd="0" presId="urn:microsoft.com/office/officeart/2024/3/layout/verticalVisualTextBlock1"/>
    <dgm:cxn modelId="{B5CF1125-0B5B-4D5D-9A04-62F9E77047A4}" type="presOf" srcId="{495B6047-D22E-44D1-9148-9B434F4F8114}" destId="{C09E1AAE-C1D4-45DC-92CD-3F1ECAACFC60}" srcOrd="0" destOrd="0" presId="urn:microsoft.com/office/officeart/2024/3/layout/verticalVisualTextBlock1"/>
    <dgm:cxn modelId="{8E7BAB37-D99F-4216-A95A-7F4F2816D023}" type="presOf" srcId="{CE1FDAED-CE05-4685-B46D-88CCD7864F40}" destId="{99AE44DA-0962-498D-B990-E40A846E215D}" srcOrd="0" destOrd="0" presId="urn:microsoft.com/office/officeart/2024/3/layout/verticalVisualTextBlock1"/>
    <dgm:cxn modelId="{140BDC3C-F230-49F9-A855-4D664048E76C}" srcId="{659A6CC5-CA3C-4BAA-B344-3BBC705B698D}" destId="{0A5882DF-ECFB-416C-A077-E6C6D68E9A4E}" srcOrd="0" destOrd="0" parTransId="{53AFCAF3-2502-4529-8D79-E96386C2AE33}" sibTransId="{259B5D71-44C7-4639-8D0B-12C417A4A0D9}"/>
    <dgm:cxn modelId="{A4137F5E-EC81-4F15-955E-01EEBB8A92A4}" type="presOf" srcId="{4862B268-BE07-418A-8362-33A06BB34B27}" destId="{F4D4FA35-324B-452F-92C9-2000097FE19C}" srcOrd="0" destOrd="0" presId="urn:microsoft.com/office/officeart/2024/3/layout/verticalVisualTextBlock1"/>
    <dgm:cxn modelId="{559A5248-6480-4EE1-A6DF-4F9B8040F57C}" type="presOf" srcId="{9E622C26-7B50-42A3-B0E1-5BE992D6AC62}" destId="{E81C48AE-FF78-4EA2-83E6-22E015268CA9}" srcOrd="0" destOrd="0" presId="urn:microsoft.com/office/officeart/2024/3/layout/verticalVisualTextBlock1"/>
    <dgm:cxn modelId="{B099FB6E-593A-4686-9628-596B299507A2}" type="presOf" srcId="{6DC0FADC-A164-4A3E-B452-E75AC12854AE}" destId="{74611277-C4DD-4A74-ABF6-046C2C9FBEBC}" srcOrd="0" destOrd="0" presId="urn:microsoft.com/office/officeart/2024/3/layout/verticalVisualTextBlock1"/>
    <dgm:cxn modelId="{E71E779B-765B-4462-A365-73F3017A8657}" type="presOf" srcId="{659A6CC5-CA3C-4BAA-B344-3BBC705B698D}" destId="{D24C4EE5-13B5-4064-A2AC-BE47250F8851}" srcOrd="0" destOrd="0" presId="urn:microsoft.com/office/officeart/2024/3/layout/verticalVisualTextBlock1"/>
    <dgm:cxn modelId="{2058AA9C-3285-43BC-9DBE-EF964ADF2CD1}" srcId="{99400F8A-F4BE-4A45-9AE6-FAF74A9D74EF}" destId="{1D2419B0-0A73-407D-9B58-DD44FD824845}" srcOrd="0" destOrd="0" parTransId="{C61BD41C-E134-49AD-9F0A-5E902ABA268E}" sibTransId="{6DC0FADC-A164-4A3E-B452-E75AC12854AE}"/>
    <dgm:cxn modelId="{06D68C9F-46D7-42A7-A789-90D392C42DF7}" type="presOf" srcId="{99400F8A-F4BE-4A45-9AE6-FAF74A9D74EF}" destId="{DB1E06CA-58E3-4C66-ABB5-E54D42298505}" srcOrd="0" destOrd="0" presId="urn:microsoft.com/office/officeart/2024/3/layout/verticalVisualTextBlock1"/>
    <dgm:cxn modelId="{09E107BD-95C9-4AB7-9EF2-E213BD136FA6}" srcId="{99400F8A-F4BE-4A45-9AE6-FAF74A9D74EF}" destId="{495B6047-D22E-44D1-9148-9B434F4F8114}" srcOrd="2" destOrd="0" parTransId="{331F63ED-960D-432F-B2DE-5393AE3880CC}" sibTransId="{03EE716E-EF3A-47F9-9BDC-659E3BBB6D17}"/>
    <dgm:cxn modelId="{27C43CD0-3A9E-40FF-860F-03F27084C5F5}" srcId="{1D2419B0-0A73-407D-9B58-DD44FD824845}" destId="{9E622C26-7B50-42A3-B0E1-5BE992D6AC62}" srcOrd="0" destOrd="0" parTransId="{A4638C87-CF78-48B3-9A59-030E1062EAA5}" sibTransId="{4E907D3C-8F66-4146-99DA-1F1B9DC4E0E8}"/>
    <dgm:cxn modelId="{E6A9DFFC-E601-41A9-899E-5CC777762FE6}" srcId="{495B6047-D22E-44D1-9148-9B434F4F8114}" destId="{CE1FDAED-CE05-4685-B46D-88CCD7864F40}" srcOrd="0" destOrd="0" parTransId="{A035D220-8C94-4154-A559-B97EF582F083}" sibTransId="{9937B9F3-526C-45E8-9714-C77ED44FE8ED}"/>
    <dgm:cxn modelId="{58A93604-0907-41DF-80E2-C895B126625E}" type="presParOf" srcId="{DB1E06CA-58E3-4C66-ABB5-E54D42298505}" destId="{47298D9C-C073-4FA3-A9D6-74570899C6F6}" srcOrd="0" destOrd="0" presId="urn:microsoft.com/office/officeart/2024/3/layout/verticalVisualTextBlock1"/>
    <dgm:cxn modelId="{8C1B621B-B8CC-4A05-AA12-B05FDF805D37}" type="presParOf" srcId="{47298D9C-C073-4FA3-A9D6-74570899C6F6}" destId="{DD6219D4-0E7B-44D9-8754-AB9A641C0BF7}" srcOrd="0" destOrd="0" presId="urn:microsoft.com/office/officeart/2024/3/layout/verticalVisualTextBlock1"/>
    <dgm:cxn modelId="{453B7BE2-E21C-469C-8D40-DA8475C26F74}" type="presParOf" srcId="{47298D9C-C073-4FA3-A9D6-74570899C6F6}" destId="{3022D258-5E5B-4050-8944-34AA853C7A5E}" srcOrd="1" destOrd="0" presId="urn:microsoft.com/office/officeart/2024/3/layout/verticalVisualTextBlock1"/>
    <dgm:cxn modelId="{F5FDA60D-E02C-4D9A-AF62-77D10F03EE11}" type="presParOf" srcId="{47298D9C-C073-4FA3-A9D6-74570899C6F6}" destId="{E81C48AE-FF78-4EA2-83E6-22E015268CA9}" srcOrd="2" destOrd="0" presId="urn:microsoft.com/office/officeart/2024/3/layout/verticalVisualTextBlock1"/>
    <dgm:cxn modelId="{C319B51C-799C-416D-AE70-3B32D0484747}" type="presParOf" srcId="{DB1E06CA-58E3-4C66-ABB5-E54D42298505}" destId="{74611277-C4DD-4A74-ABF6-046C2C9FBEBC}" srcOrd="1" destOrd="0" presId="urn:microsoft.com/office/officeart/2024/3/layout/verticalVisualTextBlock1"/>
    <dgm:cxn modelId="{9932DB22-69D6-4D22-8492-3E0C3675B885}" type="presParOf" srcId="{DB1E06CA-58E3-4C66-ABB5-E54D42298505}" destId="{15B97380-88E1-4EFE-8788-8D7EF2EA0896}" srcOrd="2" destOrd="0" presId="urn:microsoft.com/office/officeart/2024/3/layout/verticalVisualTextBlock1"/>
    <dgm:cxn modelId="{1702B518-06F9-4BDB-90E8-ECC6BD3E7F65}" type="presParOf" srcId="{15B97380-88E1-4EFE-8788-8D7EF2EA0896}" destId="{DB3C6403-DACF-4BC4-80F5-09966965556B}" srcOrd="0" destOrd="0" presId="urn:microsoft.com/office/officeart/2024/3/layout/verticalVisualTextBlock1"/>
    <dgm:cxn modelId="{017973FC-4958-464C-BDAD-B3B3504B8CB9}" type="presParOf" srcId="{15B97380-88E1-4EFE-8788-8D7EF2EA0896}" destId="{D24C4EE5-13B5-4064-A2AC-BE47250F8851}" srcOrd="1" destOrd="0" presId="urn:microsoft.com/office/officeart/2024/3/layout/verticalVisualTextBlock1"/>
    <dgm:cxn modelId="{EE5C31DA-CF35-4012-9B30-4FAD525D1947}" type="presParOf" srcId="{15B97380-88E1-4EFE-8788-8D7EF2EA0896}" destId="{72CB0165-72D3-4854-8E79-9C299678281C}" srcOrd="2" destOrd="0" presId="urn:microsoft.com/office/officeart/2024/3/layout/verticalVisualTextBlock1"/>
    <dgm:cxn modelId="{DCF5CED2-88D2-47D1-B18B-6E802C12AC2B}" type="presParOf" srcId="{DB1E06CA-58E3-4C66-ABB5-E54D42298505}" destId="{F4D4FA35-324B-452F-92C9-2000097FE19C}" srcOrd="3" destOrd="0" presId="urn:microsoft.com/office/officeart/2024/3/layout/verticalVisualTextBlock1"/>
    <dgm:cxn modelId="{E3DC6CCB-4209-42F7-8C29-D7B4BED71A34}" type="presParOf" srcId="{DB1E06CA-58E3-4C66-ABB5-E54D42298505}" destId="{DC37A57A-929A-4314-B0C8-F8A25481B86F}" srcOrd="4" destOrd="0" presId="urn:microsoft.com/office/officeart/2024/3/layout/verticalVisualTextBlock1"/>
    <dgm:cxn modelId="{DF8AF386-7317-4B22-9E8A-D977AF07C59C}" type="presParOf" srcId="{DC37A57A-929A-4314-B0C8-F8A25481B86F}" destId="{8F3B36B0-6539-4105-B9FC-D84D02FB17DE}" srcOrd="0" destOrd="0" presId="urn:microsoft.com/office/officeart/2024/3/layout/verticalVisualTextBlock1"/>
    <dgm:cxn modelId="{B71CAB7E-6AD1-43E8-A435-3F98E3CFD5F8}" type="presParOf" srcId="{DC37A57A-929A-4314-B0C8-F8A25481B86F}" destId="{C09E1AAE-C1D4-45DC-92CD-3F1ECAACFC60}" srcOrd="1" destOrd="0" presId="urn:microsoft.com/office/officeart/2024/3/layout/verticalVisualTextBlock1"/>
    <dgm:cxn modelId="{43DFE22B-85B6-40B0-AB7F-DAAB7060B508}" type="presParOf" srcId="{DC37A57A-929A-4314-B0C8-F8A25481B86F}" destId="{99AE44DA-0962-498D-B990-E40A846E215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219D4-0E7B-44D9-8754-AB9A641C0BF7}">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8749" r="33001" b="2"/>
          <a:stretch/>
        </a:blipFill>
        <a:ln>
          <a:noFill/>
        </a:ln>
        <a:effectLst/>
      </dsp:spPr>
      <dsp:style>
        <a:lnRef idx="0">
          <a:scrgbClr r="0" g="0" b="0"/>
        </a:lnRef>
        <a:fillRef idx="3">
          <a:scrgbClr r="0" g="0" b="0"/>
        </a:fillRef>
        <a:effectRef idx="2">
          <a:scrgbClr r="0" g="0" b="0"/>
        </a:effectRef>
        <a:fontRef idx="minor">
          <a:schemeClr val="lt1"/>
        </a:fontRef>
      </dsp:style>
    </dsp:sp>
    <dsp:sp modelId="{3022D258-5E5B-4050-8944-34AA853C7A5E}">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What is a Data Structure?</a:t>
          </a:r>
        </a:p>
      </dsp:txBody>
      <dsp:txXfrm>
        <a:off x="1860960" y="0"/>
        <a:ext cx="5170775" cy="346241"/>
      </dsp:txXfrm>
    </dsp:sp>
    <dsp:sp modelId="{E81C48AE-FF78-4EA2-83E6-22E015268CA9}">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 data structure is a specialized format for organizing and storing data efficiently in computer science.</a:t>
          </a:r>
        </a:p>
      </dsp:txBody>
      <dsp:txXfrm>
        <a:off x="1860960" y="346241"/>
        <a:ext cx="5170775" cy="1334718"/>
      </dsp:txXfrm>
    </dsp:sp>
    <dsp:sp modelId="{DB3C6403-DACF-4BC4-80F5-09966965556B}">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9002" r="-3" b="-3"/>
          <a:stretch/>
        </a:blipFill>
        <a:ln>
          <a:noFill/>
        </a:ln>
        <a:effectLst/>
      </dsp:spPr>
      <dsp:style>
        <a:lnRef idx="0">
          <a:scrgbClr r="0" g="0" b="0"/>
        </a:lnRef>
        <a:fillRef idx="3">
          <a:scrgbClr r="0" g="0" b="0"/>
        </a:fillRef>
        <a:effectRef idx="2">
          <a:scrgbClr r="0" g="0" b="0"/>
        </a:effectRef>
        <a:fontRef idx="minor">
          <a:schemeClr val="lt1"/>
        </a:fontRef>
      </dsp:style>
    </dsp:sp>
    <dsp:sp modelId="{D24C4EE5-13B5-4064-A2AC-BE47250F8851}">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of Data Structures</a:t>
          </a:r>
        </a:p>
      </dsp:txBody>
      <dsp:txXfrm>
        <a:off x="1860960" y="1815436"/>
        <a:ext cx="5170775" cy="346241"/>
      </dsp:txXfrm>
    </dsp:sp>
    <dsp:sp modelId="{72CB0165-72D3-4854-8E79-9C299678281C}">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Data structures are essential for managing large datasets and influence the efficiency of algorithms and applications.</a:t>
          </a:r>
        </a:p>
      </dsp:txBody>
      <dsp:txXfrm>
        <a:off x="1860960" y="2161678"/>
        <a:ext cx="5170775" cy="1334718"/>
      </dsp:txXfrm>
    </dsp:sp>
    <dsp:sp modelId="{8F3B36B0-6539-4105-B9FC-D84D02FB17DE}">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7391" r="7606" b="-4"/>
          <a:stretch/>
        </a:blipFill>
        <a:ln>
          <a:noFill/>
        </a:ln>
        <a:effectLst/>
      </dsp:spPr>
      <dsp:style>
        <a:lnRef idx="0">
          <a:scrgbClr r="0" g="0" b="0"/>
        </a:lnRef>
        <a:fillRef idx="3">
          <a:scrgbClr r="0" g="0" b="0"/>
        </a:fillRef>
        <a:effectRef idx="2">
          <a:scrgbClr r="0" g="0" b="0"/>
        </a:effectRef>
        <a:fontRef idx="minor">
          <a:schemeClr val="lt1"/>
        </a:fontRef>
      </dsp:style>
    </dsp:sp>
    <dsp:sp modelId="{C09E1AAE-C1D4-45DC-92CD-3F1ECAACFC60}">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Impact on Algorithms</a:t>
          </a:r>
        </a:p>
      </dsp:txBody>
      <dsp:txXfrm>
        <a:off x="1860960" y="3630873"/>
        <a:ext cx="5170775" cy="346241"/>
      </dsp:txXfrm>
    </dsp:sp>
    <dsp:sp modelId="{99AE44DA-0962-498D-B990-E40A846E215D}">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Well-chosen data structures can significantly enhance the performance of algorithms in computing tasks.</a:t>
          </a:r>
        </a:p>
      </dsp:txBody>
      <dsp:txXfrm>
        <a:off x="1860960" y="3977114"/>
        <a:ext cx="5170775" cy="133471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8F319-F7CC-4448-BBC9-C46B49F8914F}" type="datetimeFigureOut">
              <a:rPr lang="en-IN" smtClean="0"/>
              <a:t>21-06-2025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59FFD-F17C-4BD3-996F-4E0FB9DF9EAB}" type="slidenum">
              <a:rPr lang="en-IN" smtClean="0"/>
              <a:t>‹#›</a:t>
            </a:fld>
            <a:endParaRPr lang="en-IN"/>
          </a:p>
        </p:txBody>
      </p:sp>
    </p:spTree>
    <p:extLst>
      <p:ext uri="{BB962C8B-B14F-4D97-AF65-F5344CB8AC3E}">
        <p14:creationId xmlns:p14="http://schemas.microsoft.com/office/powerpoint/2010/main" val="125084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begin with an introduction to data structures and algorithms, discussing their definitions and significance. Following that, we will dive into arrays, covering their basics, advanced concepts, examples, and use cases. Next, we will explore linked lists, their structure, operations, and applications. Finally, we'll compare arrays and linked lists to help you choose the right data structure for your needs.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a:t>
            </a:fld>
            <a:endParaRPr lang="en-IN"/>
          </a:p>
        </p:txBody>
      </p:sp>
    </p:spTree>
    <p:extLst>
      <p:ext uri="{BB962C8B-B14F-4D97-AF65-F5344CB8AC3E}">
        <p14:creationId xmlns:p14="http://schemas.microsoft.com/office/powerpoint/2010/main" val="57997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 common use case for arrays is to manage a to-do list application. By using an array to store tasks, users can easily add, remove, and display their tasks efficiently.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10</a:t>
            </a:fld>
            <a:endParaRPr lang="en-IN"/>
          </a:p>
        </p:txBody>
      </p:sp>
    </p:spTree>
    <p:extLst>
      <p:ext uri="{BB962C8B-B14F-4D97-AF65-F5344CB8AC3E}">
        <p14:creationId xmlns:p14="http://schemas.microsoft.com/office/powerpoint/2010/main" val="2289282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In game development, arrays are often used to manage collections of game objects, such as sprites or items, allowing for quick access and manipulation of these objects during gameplay.
Image source: Microsoft brand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11</a:t>
            </a:fld>
            <a:endParaRPr lang="en-IN"/>
          </a:p>
        </p:txBody>
      </p:sp>
    </p:spTree>
    <p:extLst>
      <p:ext uri="{BB962C8B-B14F-4D97-AF65-F5344CB8AC3E}">
        <p14:creationId xmlns:p14="http://schemas.microsoft.com/office/powerpoint/2010/main" val="3927899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Arrays offer advantages such as fast access time and ease of use. However, they also have limitations, including fixed size and the potential for wasted memory if not fully utilized.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12</a:t>
            </a:fld>
            <a:endParaRPr lang="en-IN"/>
          </a:p>
        </p:txBody>
      </p:sp>
    </p:spTree>
    <p:extLst>
      <p:ext uri="{BB962C8B-B14F-4D97-AF65-F5344CB8AC3E}">
        <p14:creationId xmlns:p14="http://schemas.microsoft.com/office/powerpoint/2010/main" val="247533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structures are ways to organize and store data efficiently, while algorithms are step-by-step procedures for solving problems. Understanding these concepts is essential for optimizing performance in computer science.</a:t>
            </a:r>
          </a:p>
        </p:txBody>
      </p:sp>
      <p:sp>
        <p:nvSpPr>
          <p:cNvPr id="4" name="Slide Number Placeholder 3"/>
          <p:cNvSpPr>
            <a:spLocks noGrp="1"/>
          </p:cNvSpPr>
          <p:nvPr>
            <p:ph type="sldNum" sz="quarter" idx="5"/>
          </p:nvPr>
        </p:nvSpPr>
        <p:spPr/>
        <p:txBody>
          <a:bodyPr/>
          <a:lstStyle/>
          <a:p>
            <a:fld id="{C05B3360-040A-4B12-993E-9FECFD75BC88}" type="slidenum">
              <a:rPr lang="en-IN" smtClean="0"/>
              <a:t>2</a:t>
            </a:fld>
            <a:endParaRPr lang="en-IN"/>
          </a:p>
        </p:txBody>
      </p:sp>
    </p:spTree>
    <p:extLst>
      <p:ext uri="{BB962C8B-B14F-4D97-AF65-F5344CB8AC3E}">
        <p14:creationId xmlns:p14="http://schemas.microsoft.com/office/powerpoint/2010/main" val="359945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 data structure is a specialized format for organizing, processing, and storing data. They are critical for managing large amounts of data effectively, impacting the performance of algorithms and applications.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3</a:t>
            </a:fld>
            <a:endParaRPr lang="en-IN"/>
          </a:p>
        </p:txBody>
      </p:sp>
    </p:spTree>
    <p:extLst>
      <p:ext uri="{BB962C8B-B14F-4D97-AF65-F5344CB8AC3E}">
        <p14:creationId xmlns:p14="http://schemas.microsoft.com/office/powerpoint/2010/main" val="1746022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Common data structures include arrays, linked lists, stacks, queues, trees, and graphs. Each structure has unique characteristics, advantages, and use cases, making them suitable for different types of problems.</a:t>
            </a:r>
          </a:p>
        </p:txBody>
      </p:sp>
      <p:sp>
        <p:nvSpPr>
          <p:cNvPr id="4" name="Slide Number Placeholder 3"/>
          <p:cNvSpPr>
            <a:spLocks noGrp="1"/>
          </p:cNvSpPr>
          <p:nvPr>
            <p:ph type="sldNum" sz="quarter" idx="5"/>
          </p:nvPr>
        </p:nvSpPr>
        <p:spPr/>
        <p:txBody>
          <a:bodyPr/>
          <a:lstStyle/>
          <a:p>
            <a:fld id="{C05B3360-040A-4B12-993E-9FECFD75BC88}" type="slidenum">
              <a:rPr lang="en-IN" smtClean="0"/>
              <a:t>4</a:t>
            </a:fld>
            <a:endParaRPr lang="en-IN"/>
          </a:p>
        </p:txBody>
      </p:sp>
    </p:spTree>
    <p:extLst>
      <p:ext uri="{BB962C8B-B14F-4D97-AF65-F5344CB8AC3E}">
        <p14:creationId xmlns:p14="http://schemas.microsoft.com/office/powerpoint/2010/main" val="2522663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Arrays are a fundamental data structure that store elements of the same type in a contiguous block of memory. They provide fast access to elements using an index, making them a popular choice for many applications.</a:t>
            </a:r>
          </a:p>
        </p:txBody>
      </p:sp>
      <p:sp>
        <p:nvSpPr>
          <p:cNvPr id="4" name="Slide Number Placeholder 3"/>
          <p:cNvSpPr>
            <a:spLocks noGrp="1"/>
          </p:cNvSpPr>
          <p:nvPr>
            <p:ph type="sldNum" sz="quarter" idx="5"/>
          </p:nvPr>
        </p:nvSpPr>
        <p:spPr/>
        <p:txBody>
          <a:bodyPr/>
          <a:lstStyle/>
          <a:p>
            <a:fld id="{C05B3360-040A-4B12-993E-9FECFD75BC88}" type="slidenum">
              <a:rPr lang="en-IN" smtClean="0"/>
              <a:t>5</a:t>
            </a:fld>
            <a:endParaRPr lang="en-IN"/>
          </a:p>
        </p:txBody>
      </p:sp>
    </p:spTree>
    <p:extLst>
      <p:ext uri="{BB962C8B-B14F-4D97-AF65-F5344CB8AC3E}">
        <p14:creationId xmlns:p14="http://schemas.microsoft.com/office/powerpoint/2010/main" val="2198931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An array is a collection of items stored at contiguous memory locations. The size of an array is fixed at the time of creation, making it efficient for accessing elements by their index.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6</a:t>
            </a:fld>
            <a:endParaRPr lang="en-IN"/>
          </a:p>
        </p:txBody>
      </p:sp>
    </p:spTree>
    <p:extLst>
      <p:ext uri="{BB962C8B-B14F-4D97-AF65-F5344CB8AC3E}">
        <p14:creationId xmlns:p14="http://schemas.microsoft.com/office/powerpoint/2010/main" val="252033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Arrays can be classified into one-dimensional arrays, which hold a linear list of elements, and multi-dimensional arrays, which can represent matrices or more complex data structures.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7</a:t>
            </a:fld>
            <a:endParaRPr lang="en-IN"/>
          </a:p>
        </p:txBody>
      </p:sp>
    </p:spTree>
    <p:extLst>
      <p:ext uri="{BB962C8B-B14F-4D97-AF65-F5344CB8AC3E}">
        <p14:creationId xmlns:p14="http://schemas.microsoft.com/office/powerpoint/2010/main" val="205231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Key operations on arrays include insertion, deletion, and traversal. Each operation has specific complexities and considerations that can impact performance.
Image source: Microsoft brand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8</a:t>
            </a:fld>
            <a:endParaRPr lang="en-IN"/>
          </a:p>
        </p:txBody>
      </p:sp>
    </p:spTree>
    <p:extLst>
      <p:ext uri="{BB962C8B-B14F-4D97-AF65-F5344CB8AC3E}">
        <p14:creationId xmlns:p14="http://schemas.microsoft.com/office/powerpoint/2010/main" val="631326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Arrays are widely used in various applications due to their simplicity and efficiency. In this section, we will look at practical examples of array usage.</a:t>
            </a:r>
          </a:p>
        </p:txBody>
      </p:sp>
      <p:sp>
        <p:nvSpPr>
          <p:cNvPr id="4" name="Slide Number Placeholder 3"/>
          <p:cNvSpPr>
            <a:spLocks noGrp="1"/>
          </p:cNvSpPr>
          <p:nvPr>
            <p:ph type="sldNum" sz="quarter" idx="5"/>
          </p:nvPr>
        </p:nvSpPr>
        <p:spPr/>
        <p:txBody>
          <a:bodyPr/>
          <a:lstStyle/>
          <a:p>
            <a:fld id="{C05B3360-040A-4B12-993E-9FECFD75BC88}" type="slidenum">
              <a:rPr lang="en-IN" smtClean="0"/>
              <a:t>9</a:t>
            </a:fld>
            <a:endParaRPr lang="en-IN"/>
          </a:p>
        </p:txBody>
      </p:sp>
    </p:spTree>
    <p:extLst>
      <p:ext uri="{BB962C8B-B14F-4D97-AF65-F5344CB8AC3E}">
        <p14:creationId xmlns:p14="http://schemas.microsoft.com/office/powerpoint/2010/main" val="2526790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0573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5101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35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6565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117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8077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5300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710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038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2244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86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6/21/2025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80950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hyperlink" Target="https://leetcode.com/problems/merge-intervals" TargetMode="External"/><Relationship Id="rId3" Type="http://schemas.openxmlformats.org/officeDocument/2006/relationships/hyperlink" Target="https://leetcode.com/problems/3sum" TargetMode="External"/><Relationship Id="rId7" Type="http://schemas.openxmlformats.org/officeDocument/2006/relationships/hyperlink" Target="https://leetcode.com/problems/number-of-islands" TargetMode="External"/><Relationship Id="rId12" Type="http://schemas.openxmlformats.org/officeDocument/2006/relationships/hyperlink" Target="https://leetcode.com/problems/jump-game" TargetMode="External"/><Relationship Id="rId2" Type="http://schemas.openxmlformats.org/officeDocument/2006/relationships/hyperlink" Target="https://leetcode.com/problems/trapping-rain-water" TargetMode="External"/><Relationship Id="rId1" Type="http://schemas.openxmlformats.org/officeDocument/2006/relationships/slideLayout" Target="../slideLayouts/slideLayout4.xml"/><Relationship Id="rId6" Type="http://schemas.openxmlformats.org/officeDocument/2006/relationships/hyperlink" Target="https://leetcode.com/problems/search-in-rotated-sorted-array" TargetMode="External"/><Relationship Id="rId11" Type="http://schemas.openxmlformats.org/officeDocument/2006/relationships/hyperlink" Target="https://leetcode.com/problems/coin-change" TargetMode="External"/><Relationship Id="rId5" Type="http://schemas.openxmlformats.org/officeDocument/2006/relationships/hyperlink" Target="https://leetcode.com/problems/container-with-most-water" TargetMode="External"/><Relationship Id="rId10" Type="http://schemas.openxmlformats.org/officeDocument/2006/relationships/hyperlink" Target="https://leetcode.com/problems/sliding-window-maximum" TargetMode="External"/><Relationship Id="rId4" Type="http://schemas.openxmlformats.org/officeDocument/2006/relationships/hyperlink" Target="https://leetcode.com/problems/median-of-two-sorted-arrays" TargetMode="External"/><Relationship Id="rId9" Type="http://schemas.openxmlformats.org/officeDocument/2006/relationships/hyperlink" Target="https://leetcode.com/problems/find-the-duplicate-numbe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F2E23F9-0501-547E-76C4-EB9AE84721A5}"/>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Items</a:t>
            </a:r>
          </a:p>
        </p:txBody>
      </p:sp>
      <p:pic>
        <p:nvPicPr>
          <p:cNvPr id="5" name="Content Placeholder 4" descr="3D laser pattern">
            <a:extLst>
              <a:ext uri="{FF2B5EF4-FFF2-40B4-BE49-F238E27FC236}">
                <a16:creationId xmlns:a16="http://schemas.microsoft.com/office/drawing/2014/main" id="{F1B47E9C-40E0-40F2-B4D7-87466068DA51}"/>
              </a:ext>
            </a:extLst>
          </p:cNvPr>
          <p:cNvPicPr>
            <a:picLocks noGrp="1" noChangeAspect="1"/>
          </p:cNvPicPr>
          <p:nvPr>
            <p:ph sz="half" idx="1"/>
          </p:nvPr>
        </p:nvPicPr>
        <p:blipFill>
          <a:blip r:embed="rId3"/>
          <a:srcRect l="5773" r="29089"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C291050E-7CF5-30A9-1963-7F76ABD2980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dirty="0"/>
              <a:t>Introduction to Data Structures and Algorithms</a:t>
            </a:r>
          </a:p>
          <a:p>
            <a:r>
              <a:rPr lang="en-US" dirty="0"/>
              <a:t>Arrays: Basics and Advanced Concepts</a:t>
            </a:r>
          </a:p>
          <a:p>
            <a:r>
              <a:rPr lang="en-US" dirty="0"/>
              <a:t>Array Examples and </a:t>
            </a:r>
            <a:r>
              <a:rPr lang="en-US"/>
              <a:t>Use Cases</a:t>
            </a:r>
            <a:endParaRPr lang="en-US" dirty="0"/>
          </a:p>
        </p:txBody>
      </p:sp>
    </p:spTree>
    <p:extLst>
      <p:ext uri="{BB962C8B-B14F-4D97-AF65-F5344CB8AC3E}">
        <p14:creationId xmlns:p14="http://schemas.microsoft.com/office/powerpoint/2010/main" val="145070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FF6E6A-72E3-3C45-84D9-2FE750B9E47E}"/>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Example: Building a To-Do List Application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BD1602F-1BEB-5A9E-E497-DB3E87CBC0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t>Managing Tasks with Arrays</a:t>
            </a:r>
          </a:p>
          <a:p>
            <a:pPr marL="0" lvl="1" indent="0">
              <a:buNone/>
            </a:pPr>
            <a:r>
              <a:rPr lang="en-US" sz="1400" dirty="0"/>
              <a:t>Arrays allow users to efficiently manage tasks in a to-do list application, providing easy access and manipulation of tasks.</a:t>
            </a:r>
          </a:p>
          <a:p>
            <a:pPr marL="0" indent="0">
              <a:spcBef>
                <a:spcPts val="2500"/>
              </a:spcBef>
              <a:buNone/>
            </a:pPr>
            <a:r>
              <a:rPr lang="en-US" sz="1400" b="1" dirty="0"/>
              <a:t>Adding and Removing Tasks</a:t>
            </a:r>
          </a:p>
          <a:p>
            <a:pPr marL="0" lvl="1" indent="0">
              <a:buNone/>
            </a:pPr>
            <a:r>
              <a:rPr lang="en-US" sz="1400" dirty="0"/>
              <a:t>Users can seamlessly add new tasks or remove completed ones, ensuring their to-do list is always up-to-date.</a:t>
            </a:r>
          </a:p>
          <a:p>
            <a:pPr marL="0" indent="0">
              <a:spcBef>
                <a:spcPts val="2500"/>
              </a:spcBef>
              <a:buNone/>
            </a:pPr>
            <a:r>
              <a:rPr lang="en-US" sz="1400" b="1" dirty="0"/>
              <a:t>Displaying Tasks</a:t>
            </a:r>
          </a:p>
          <a:p>
            <a:pPr marL="0" lvl="1" indent="0">
              <a:buNone/>
            </a:pPr>
            <a:r>
              <a:rPr lang="en-US" sz="1400" dirty="0"/>
              <a:t>The application can display tasks in a user-friendly format, making it easy for users to track their progress.</a:t>
            </a:r>
            <a:endParaRPr lang="en-IN" sz="1400" dirty="0"/>
          </a:p>
        </p:txBody>
      </p:sp>
      <p:pic>
        <p:nvPicPr>
          <p:cNvPr id="5" name="Content Placeholder 4" descr="Customer survey feedback emoji clipboard">
            <a:extLst>
              <a:ext uri="{FF2B5EF4-FFF2-40B4-BE49-F238E27FC236}">
                <a16:creationId xmlns:a16="http://schemas.microsoft.com/office/drawing/2014/main" id="{1AC364F1-DBE8-4017-95CB-EB7D407F0E1B}"/>
              </a:ext>
            </a:extLst>
          </p:cNvPr>
          <p:cNvPicPr>
            <a:picLocks noGrp="1" noChangeAspect="1"/>
          </p:cNvPicPr>
          <p:nvPr>
            <p:ph sz="half" idx="1"/>
          </p:nvPr>
        </p:nvPicPr>
        <p:blipFill>
          <a:blip r:embed="rId3"/>
          <a:srcRect l="11081" r="19107" b="-3"/>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779480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CC77208-8C05-0F0D-6066-0B79E89A1FDE}"/>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Industry Use Case: Arrays in Game Development</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0D66524D-A9BF-051A-FE67-EC618C0E309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Efficient Game Object Management</a:t>
            </a:r>
          </a:p>
          <a:p>
            <a:pPr marL="0" lvl="1" indent="0">
              <a:buNone/>
            </a:pPr>
            <a:r>
              <a:rPr lang="en-US" sz="1400"/>
              <a:t>Arrays enable efficient management of game objects by allowing developers to quickly access and manipulate collections of sprites and items.</a:t>
            </a:r>
          </a:p>
          <a:p>
            <a:pPr marL="0" indent="0">
              <a:spcBef>
                <a:spcPts val="2500"/>
              </a:spcBef>
              <a:buNone/>
            </a:pPr>
            <a:r>
              <a:rPr lang="en-US" sz="1400" b="1"/>
              <a:t>Quick Access and Manipulation</a:t>
            </a:r>
          </a:p>
          <a:p>
            <a:pPr marL="0" lvl="1" indent="0">
              <a:buNone/>
            </a:pPr>
            <a:r>
              <a:rPr lang="en-US" sz="1400"/>
              <a:t>Using arrays in game development allows for rapid access and manipulation of game objects, enhancing gameplay performance and responsiveness.</a:t>
            </a:r>
            <a:endParaRPr lang="en-IN" sz="1400"/>
          </a:p>
        </p:txBody>
      </p:sp>
      <p:pic>
        <p:nvPicPr>
          <p:cNvPr id="5" name="Content Placeholder 4" descr="Windows 11 screen showing Xbox Game Pass. 3x2 aspect ratio">
            <a:extLst>
              <a:ext uri="{FF2B5EF4-FFF2-40B4-BE49-F238E27FC236}">
                <a16:creationId xmlns:a16="http://schemas.microsoft.com/office/drawing/2014/main" id="{CF163CCC-D14D-44BB-956A-2493FAEF21A2}"/>
              </a:ext>
            </a:extLst>
          </p:cNvPr>
          <p:cNvPicPr>
            <a:picLocks noGrp="1" noChangeAspect="1"/>
          </p:cNvPicPr>
          <p:nvPr>
            <p:ph sz="half" idx="1"/>
          </p:nvPr>
        </p:nvPicPr>
        <p:blipFill>
          <a:blip r:embed="rId3"/>
          <a:srcRect l="16016" r="18801"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85118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206A8D-F501-66FD-B5C8-167DEAA074E7}"/>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Advantages and Limitations of Arrays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Man working on computer">
            <a:extLst>
              <a:ext uri="{FF2B5EF4-FFF2-40B4-BE49-F238E27FC236}">
                <a16:creationId xmlns:a16="http://schemas.microsoft.com/office/drawing/2014/main" id="{0670215B-004C-495C-B758-6CDE98540B8A}"/>
              </a:ext>
            </a:extLst>
          </p:cNvPr>
          <p:cNvPicPr>
            <a:picLocks noGrp="1" noChangeAspect="1"/>
          </p:cNvPicPr>
          <p:nvPr>
            <p:ph sz="half" idx="1"/>
          </p:nvPr>
        </p:nvPicPr>
        <p:blipFill>
          <a:blip r:embed="rId3"/>
          <a:srcRect l="18" r="455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65BC7DB3-3D50-D327-F518-F00BCB19D19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Fast Access Time</a:t>
            </a:r>
          </a:p>
          <a:p>
            <a:pPr marL="0" lvl="1" indent="0">
              <a:buNone/>
            </a:pPr>
            <a:r>
              <a:rPr lang="en-US" sz="1400"/>
              <a:t>Arrays provide quick access to elements through indexed positions, making data retrieval efficient and straightforward.</a:t>
            </a:r>
          </a:p>
          <a:p>
            <a:pPr marL="0" indent="0">
              <a:spcBef>
                <a:spcPts val="2500"/>
              </a:spcBef>
              <a:buNone/>
            </a:pPr>
            <a:r>
              <a:rPr lang="en-US" sz="1400" b="1"/>
              <a:t>Ease of Use</a:t>
            </a:r>
          </a:p>
          <a:p>
            <a:pPr marL="0" lvl="1" indent="0">
              <a:buNone/>
            </a:pPr>
            <a:r>
              <a:rPr lang="en-US" sz="1400"/>
              <a:t>Arrays are simple to implement and manipulate, offering a user-friendly way to store multiple items of the same type.</a:t>
            </a:r>
          </a:p>
          <a:p>
            <a:pPr marL="0" indent="0">
              <a:spcBef>
                <a:spcPts val="2500"/>
              </a:spcBef>
              <a:buNone/>
            </a:pPr>
            <a:r>
              <a:rPr lang="en-US" sz="1400" b="1"/>
              <a:t>Fixed Size</a:t>
            </a:r>
          </a:p>
          <a:p>
            <a:pPr marL="0" lvl="1" indent="0">
              <a:buNone/>
            </a:pPr>
            <a:r>
              <a:rPr lang="en-US" sz="1400"/>
              <a:t>One limitation of arrays is their fixed size, which can lead to insufficient storage space or wasted memory.</a:t>
            </a:r>
          </a:p>
          <a:p>
            <a:pPr marL="0" indent="0">
              <a:spcBef>
                <a:spcPts val="2500"/>
              </a:spcBef>
              <a:buNone/>
            </a:pPr>
            <a:r>
              <a:rPr lang="en-US" sz="1400" b="1"/>
              <a:t>Memory Waste</a:t>
            </a:r>
          </a:p>
          <a:p>
            <a:pPr marL="0" lvl="1" indent="0">
              <a:buNone/>
            </a:pPr>
            <a:r>
              <a:rPr lang="en-US" sz="1400"/>
              <a:t>If an array is not fully utilized, it can result in wasted memory, which can be inefficient for large datasets.</a:t>
            </a:r>
            <a:endParaRPr lang="en-IN" sz="1400"/>
          </a:p>
        </p:txBody>
      </p:sp>
    </p:spTree>
    <p:extLst>
      <p:ext uri="{BB962C8B-B14F-4D97-AF65-F5344CB8AC3E}">
        <p14:creationId xmlns:p14="http://schemas.microsoft.com/office/powerpoint/2010/main" val="105609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6705-4148-4B7B-C15B-AF2F68C25C44}"/>
              </a:ext>
            </a:extLst>
          </p:cNvPr>
          <p:cNvSpPr>
            <a:spLocks noGrp="1"/>
          </p:cNvSpPr>
          <p:nvPr>
            <p:ph type="title"/>
          </p:nvPr>
        </p:nvSpPr>
        <p:spPr>
          <a:xfrm>
            <a:off x="521208" y="978408"/>
            <a:ext cx="11155680" cy="831731"/>
          </a:xfrm>
        </p:spPr>
        <p:txBody>
          <a:bodyPr/>
          <a:lstStyle/>
          <a:p>
            <a:r>
              <a:rPr lang="en-IN" dirty="0"/>
              <a:t>Example walkthrough</a:t>
            </a:r>
          </a:p>
        </p:txBody>
      </p:sp>
      <p:sp>
        <p:nvSpPr>
          <p:cNvPr id="5" name="Rectangle 1">
            <a:extLst>
              <a:ext uri="{FF2B5EF4-FFF2-40B4-BE49-F238E27FC236}">
                <a16:creationId xmlns:a16="http://schemas.microsoft.com/office/drawing/2014/main" id="{2E1321E7-D0A7-677F-1DAC-613AFDBC8A31}"/>
              </a:ext>
            </a:extLst>
          </p:cNvPr>
          <p:cNvSpPr>
            <a:spLocks noGrp="1" noChangeArrowheads="1"/>
          </p:cNvSpPr>
          <p:nvPr>
            <p:ph sz="half" idx="1"/>
          </p:nvPr>
        </p:nvSpPr>
        <p:spPr bwMode="auto">
          <a:xfrm>
            <a:off x="518160" y="1810139"/>
            <a:ext cx="11155680" cy="3462486"/>
          </a:xfrm>
          <a:prstGeom prst="rect">
            <a:avLst/>
          </a:prstGeom>
          <a:solidFill>
            <a:srgbClr val="0A0E0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Given an array </a:t>
            </a:r>
            <a:r>
              <a:rPr kumimoji="0" lang="en-US" altLang="en-US" sz="1200" b="1" i="0" u="none" strike="noStrike" cap="none" normalizeH="0" baseline="0" dirty="0" err="1">
                <a:ln>
                  <a:noFill/>
                </a:ln>
                <a:solidFill>
                  <a:schemeClr val="bg1"/>
                </a:solidFill>
                <a:effectLst/>
                <a:latin typeface="Source Sans 3"/>
              </a:rPr>
              <a:t>arr</a:t>
            </a:r>
            <a:r>
              <a:rPr kumimoji="0" lang="en-US" altLang="en-US" sz="1200" b="1" i="0" u="none" strike="noStrike" cap="none" normalizeH="0" baseline="0" dirty="0">
                <a:ln>
                  <a:noFill/>
                </a:ln>
                <a:solidFill>
                  <a:schemeClr val="bg1"/>
                </a:solidFill>
                <a:effectLst/>
                <a:latin typeface="Source Sans 3"/>
              </a:rPr>
              <a:t>[] </a:t>
            </a:r>
            <a:r>
              <a:rPr kumimoji="0" lang="en-US" altLang="en-US" sz="1400" b="0" i="0" u="none" strike="noStrike" cap="none" normalizeH="0" baseline="0" dirty="0">
                <a:ln>
                  <a:noFill/>
                </a:ln>
                <a:solidFill>
                  <a:schemeClr val="bg1"/>
                </a:solidFill>
                <a:effectLst/>
                <a:latin typeface="Nunito" panose="020F0502020204030204" pitchFamily="2" charset="0"/>
              </a:rPr>
              <a:t>of positive integers, where each value represents the number of chocolates in a packet. Each packet can have a variable number of chocolates. There are </a:t>
            </a:r>
            <a:r>
              <a:rPr kumimoji="0" lang="en-US" altLang="en-US" sz="1200" b="1" i="0" u="none" strike="noStrike" cap="none" normalizeH="0" baseline="0" dirty="0">
                <a:ln>
                  <a:noFill/>
                </a:ln>
                <a:solidFill>
                  <a:schemeClr val="bg1"/>
                </a:solidFill>
                <a:effectLst/>
                <a:latin typeface="Source Sans 3"/>
              </a:rPr>
              <a:t>m</a:t>
            </a:r>
            <a:r>
              <a:rPr kumimoji="0" lang="en-US" altLang="en-US" sz="1400" b="0" i="0" u="none" strike="noStrike" cap="none" normalizeH="0" baseline="0" dirty="0">
                <a:ln>
                  <a:noFill/>
                </a:ln>
                <a:solidFill>
                  <a:schemeClr val="bg1"/>
                </a:solidFill>
                <a:effectLst/>
                <a:latin typeface="Nunito" panose="020F0502020204030204" pitchFamily="2" charset="0"/>
              </a:rPr>
              <a:t> students, the task is to distribute chocolate packets among </a:t>
            </a:r>
            <a:r>
              <a:rPr kumimoji="0" lang="en-US" altLang="en-US" sz="1200" b="1" i="0" u="none" strike="noStrike" cap="none" normalizeH="0" baseline="0" dirty="0">
                <a:ln>
                  <a:noFill/>
                </a:ln>
                <a:solidFill>
                  <a:schemeClr val="bg1"/>
                </a:solidFill>
                <a:effectLst/>
                <a:latin typeface="Source Sans 3"/>
              </a:rPr>
              <a:t>m</a:t>
            </a:r>
            <a:r>
              <a:rPr kumimoji="0" lang="en-US" altLang="en-US" sz="1400" b="0" i="0" u="none" strike="noStrike" cap="none" normalizeH="0" baseline="0" dirty="0">
                <a:ln>
                  <a:noFill/>
                </a:ln>
                <a:solidFill>
                  <a:schemeClr val="bg1"/>
                </a:solidFill>
                <a:effectLst/>
                <a:latin typeface="Nunito" panose="020F0502020204030204" pitchFamily="2" charset="0"/>
              </a:rPr>
              <a:t> students such that -</a:t>
            </a:r>
            <a:br>
              <a:rPr kumimoji="0" lang="en-US" altLang="en-US" sz="1400" b="0" i="0" u="none" strike="noStrike" cap="none" normalizeH="0" baseline="0" dirty="0">
                <a:ln>
                  <a:noFill/>
                </a:ln>
                <a:solidFill>
                  <a:schemeClr val="bg1"/>
                </a:solidFill>
                <a:effectLst/>
                <a:latin typeface="Nunito" panose="020F0502020204030204" pitchFamily="2" charset="0"/>
              </a:rPr>
            </a:br>
            <a:r>
              <a:rPr kumimoji="0" lang="en-US" altLang="en-US" sz="1400" b="0" i="0" u="none" strike="noStrike" cap="none" normalizeH="0" baseline="0" dirty="0">
                <a:ln>
                  <a:noFill/>
                </a:ln>
                <a:solidFill>
                  <a:schemeClr val="bg1"/>
                </a:solidFill>
                <a:effectLst/>
                <a:latin typeface="Nunito" panose="020F0502020204030204" pitchFamily="2" charset="0"/>
              </a:rPr>
              <a:t>      </a:t>
            </a:r>
            <a:r>
              <a:rPr kumimoji="0" lang="en-US" altLang="en-US" sz="1400" b="0" i="0" u="none" strike="noStrike" cap="none" normalizeH="0" baseline="0" dirty="0" err="1">
                <a:ln>
                  <a:noFill/>
                </a:ln>
                <a:solidFill>
                  <a:schemeClr val="bg1"/>
                </a:solidFill>
                <a:effectLst/>
                <a:latin typeface="Nunito" panose="020F0502020204030204" pitchFamily="2" charset="0"/>
              </a:rPr>
              <a:t>i</a:t>
            </a:r>
            <a:r>
              <a:rPr kumimoji="0" lang="en-US" altLang="en-US" sz="1400" b="0" i="0" u="none" strike="noStrike" cap="none" normalizeH="0" baseline="0" dirty="0">
                <a:ln>
                  <a:noFill/>
                </a:ln>
                <a:solidFill>
                  <a:schemeClr val="bg1"/>
                </a:solidFill>
                <a:effectLst/>
                <a:latin typeface="Nunito" panose="020F0502020204030204" pitchFamily="2" charset="0"/>
              </a:rPr>
              <a:t>. Each student gets </a:t>
            </a:r>
            <a:r>
              <a:rPr kumimoji="0" lang="en-US" altLang="en-US" sz="1200" b="1" i="0" u="none" strike="noStrike" cap="none" normalizeH="0" baseline="0" dirty="0">
                <a:ln>
                  <a:noFill/>
                </a:ln>
                <a:solidFill>
                  <a:schemeClr val="bg1"/>
                </a:solidFill>
                <a:effectLst/>
                <a:latin typeface="Source Sans 3"/>
              </a:rPr>
              <a:t>exactly</a:t>
            </a:r>
            <a:r>
              <a:rPr kumimoji="0" lang="en-US" altLang="en-US" sz="1400" b="0" i="0" u="none" strike="noStrike" cap="none" normalizeH="0" baseline="0" dirty="0">
                <a:ln>
                  <a:noFill/>
                </a:ln>
                <a:solidFill>
                  <a:schemeClr val="bg1"/>
                </a:solidFill>
                <a:effectLst/>
                <a:latin typeface="Nunito" panose="020F0502020204030204" pitchFamily="2" charset="0"/>
              </a:rPr>
              <a:t> one packet.</a:t>
            </a:r>
            <a:br>
              <a:rPr kumimoji="0" lang="en-US" altLang="en-US" sz="1400" b="0" i="0" u="none" strike="noStrike" cap="none" normalizeH="0" baseline="0" dirty="0">
                <a:ln>
                  <a:noFill/>
                </a:ln>
                <a:solidFill>
                  <a:schemeClr val="bg1"/>
                </a:solidFill>
                <a:effectLst/>
                <a:latin typeface="Nunito" panose="020F0502020204030204" pitchFamily="2" charset="0"/>
              </a:rPr>
            </a:br>
            <a:r>
              <a:rPr kumimoji="0" lang="en-US" altLang="en-US" sz="1400" b="0" i="0" u="none" strike="noStrike" cap="none" normalizeH="0" baseline="0" dirty="0">
                <a:ln>
                  <a:noFill/>
                </a:ln>
                <a:solidFill>
                  <a:schemeClr val="bg1"/>
                </a:solidFill>
                <a:effectLst/>
                <a:latin typeface="Nunito" panose="020F0502020204030204" pitchFamily="2" charset="0"/>
              </a:rPr>
              <a:t>     ii. The difference between maximum number of chocolates given to a student and minimum number of chocolates given to a student is minimum and return that minimum possible difference.</a:t>
            </a:r>
            <a:endParaRPr kumimoji="0" lang="en-US" altLang="en-US" sz="1200" b="0" i="0" u="none" strike="noStrike" cap="none" normalizeH="0" baseline="0" dirty="0">
              <a:ln>
                <a:noFill/>
              </a:ln>
              <a:solidFill>
                <a:schemeClr val="bg1"/>
              </a:solidFill>
              <a:effectLst/>
              <a:latin typeface="Nunito"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Source Sans 3"/>
              </a:rPr>
              <a:t>Examples: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Source Sans 3"/>
              </a:rPr>
              <a:t>Input: </a:t>
            </a:r>
            <a:r>
              <a:rPr kumimoji="0" lang="en-US" altLang="en-US" sz="1400" b="0" i="0" u="none" strike="noStrike" cap="none" normalizeH="0" baseline="0" dirty="0" err="1">
                <a:ln>
                  <a:noFill/>
                </a:ln>
                <a:solidFill>
                  <a:schemeClr val="bg1"/>
                </a:solidFill>
                <a:effectLst/>
                <a:latin typeface="Nunito" panose="020F0502020204030204" pitchFamily="2" charset="0"/>
              </a:rPr>
              <a:t>arr</a:t>
            </a:r>
            <a:r>
              <a:rPr kumimoji="0" lang="en-US" altLang="en-US" sz="1400" b="0" i="0" u="none" strike="noStrike" cap="none" normalizeH="0" baseline="0" dirty="0">
                <a:ln>
                  <a:noFill/>
                </a:ln>
                <a:solidFill>
                  <a:schemeClr val="bg1"/>
                </a:solidFill>
                <a:effectLst/>
                <a:latin typeface="Nunito" panose="020F0502020204030204" pitchFamily="2" charset="0"/>
              </a:rPr>
              <a:t> = [3, 4, 1, 9, 56, 7, 9, 12], m = 5</a:t>
            </a:r>
            <a:r>
              <a:rPr kumimoji="0" lang="en-US" altLang="en-US" sz="1200" b="1" i="0" u="none" strike="noStrike" cap="none" normalizeH="0" baseline="0" dirty="0">
                <a:ln>
                  <a:noFill/>
                </a:ln>
                <a:solidFill>
                  <a:schemeClr val="bg1"/>
                </a:solidFill>
                <a:effectLst/>
                <a:latin typeface="Source Sans 3"/>
              </a:rPr>
              <a:t> Output: </a:t>
            </a:r>
            <a:r>
              <a:rPr kumimoji="0" lang="en-US" altLang="en-US" sz="1400" b="0" i="0" u="none" strike="noStrike" cap="none" normalizeH="0" baseline="0" dirty="0">
                <a:ln>
                  <a:noFill/>
                </a:ln>
                <a:solidFill>
                  <a:schemeClr val="bg1"/>
                </a:solidFill>
                <a:effectLst/>
                <a:latin typeface="Nunito" panose="020F0502020204030204" pitchFamily="2" charset="0"/>
              </a:rPr>
              <a:t>6 </a:t>
            </a:r>
            <a:r>
              <a:rPr kumimoji="0" lang="en-US" altLang="en-US" sz="1200" b="1" i="0" u="none" strike="noStrike" cap="none" normalizeH="0" baseline="0" dirty="0">
                <a:ln>
                  <a:noFill/>
                </a:ln>
                <a:solidFill>
                  <a:schemeClr val="bg1"/>
                </a:solidFill>
                <a:effectLst/>
                <a:latin typeface="Source Sans 3"/>
              </a:rPr>
              <a:t>Explanation: </a:t>
            </a:r>
            <a:r>
              <a:rPr kumimoji="0" lang="en-US" altLang="en-US" sz="1400" b="0" i="0" u="none" strike="noStrike" cap="none" normalizeH="0" baseline="0" dirty="0">
                <a:ln>
                  <a:noFill/>
                </a:ln>
                <a:solidFill>
                  <a:schemeClr val="bg1"/>
                </a:solidFill>
                <a:effectLst/>
                <a:latin typeface="Nunito" panose="020F0502020204030204" pitchFamily="2" charset="0"/>
              </a:rPr>
              <a:t>The minimum difference between maximum chocolates and minimum chocolates is 9 - 3 = 6 by choosing following m packets :[3, 4, 9, 7, 9]. </a:t>
            </a:r>
            <a:r>
              <a:rPr kumimoji="0" lang="en-US" altLang="en-US" sz="1200" b="1" i="0" u="none" strike="noStrike" cap="none" normalizeH="0" baseline="0" dirty="0">
                <a:ln>
                  <a:noFill/>
                </a:ln>
                <a:solidFill>
                  <a:schemeClr val="bg1"/>
                </a:solidFill>
                <a:effectLst/>
                <a:latin typeface="Source Sans 3"/>
              </a:rPr>
              <a:t>Input: </a:t>
            </a:r>
            <a:r>
              <a:rPr kumimoji="0" lang="en-US" altLang="en-US" sz="1400" b="0" i="0" u="none" strike="noStrike" cap="none" normalizeH="0" baseline="0" dirty="0" err="1">
                <a:ln>
                  <a:noFill/>
                </a:ln>
                <a:solidFill>
                  <a:schemeClr val="bg1"/>
                </a:solidFill>
                <a:effectLst/>
                <a:latin typeface="Nunito" panose="020F0502020204030204" pitchFamily="2" charset="0"/>
              </a:rPr>
              <a:t>arr</a:t>
            </a:r>
            <a:r>
              <a:rPr kumimoji="0" lang="en-US" altLang="en-US" sz="1400" b="0" i="0" u="none" strike="noStrike" cap="none" normalizeH="0" baseline="0" dirty="0">
                <a:ln>
                  <a:noFill/>
                </a:ln>
                <a:solidFill>
                  <a:schemeClr val="bg1"/>
                </a:solidFill>
                <a:effectLst/>
                <a:latin typeface="Nunito" panose="020F0502020204030204" pitchFamily="2" charset="0"/>
              </a:rPr>
              <a:t> = [7, 3, 2, 4, 9, 12, 56], m = 3 </a:t>
            </a:r>
            <a:r>
              <a:rPr kumimoji="0" lang="en-US" altLang="en-US" sz="1200" b="1" i="0" u="none" strike="noStrike" cap="none" normalizeH="0" baseline="0" dirty="0">
                <a:ln>
                  <a:noFill/>
                </a:ln>
                <a:solidFill>
                  <a:schemeClr val="bg1"/>
                </a:solidFill>
                <a:effectLst/>
                <a:latin typeface="Source Sans 3"/>
              </a:rPr>
              <a:t>Output: </a:t>
            </a:r>
            <a:r>
              <a:rPr kumimoji="0" lang="en-US" altLang="en-US" sz="1400" b="0" i="0" u="none" strike="noStrike" cap="none" normalizeH="0" baseline="0" dirty="0">
                <a:ln>
                  <a:noFill/>
                </a:ln>
                <a:solidFill>
                  <a:schemeClr val="bg1"/>
                </a:solidFill>
                <a:effectLst/>
                <a:latin typeface="Nunito" panose="020F0502020204030204" pitchFamily="2" charset="0"/>
              </a:rPr>
              <a:t>2 </a:t>
            </a:r>
            <a:r>
              <a:rPr kumimoji="0" lang="en-US" altLang="en-US" sz="1200" b="1" i="0" u="none" strike="noStrike" cap="none" normalizeH="0" baseline="0" dirty="0">
                <a:ln>
                  <a:noFill/>
                </a:ln>
                <a:solidFill>
                  <a:schemeClr val="bg1"/>
                </a:solidFill>
                <a:effectLst/>
                <a:latin typeface="Source Sans 3"/>
              </a:rPr>
              <a:t>Explanation: </a:t>
            </a:r>
            <a:r>
              <a:rPr kumimoji="0" lang="en-US" altLang="en-US" sz="1400" b="0" i="0" u="none" strike="noStrike" cap="none" normalizeH="0" baseline="0" dirty="0">
                <a:ln>
                  <a:noFill/>
                </a:ln>
                <a:solidFill>
                  <a:schemeClr val="bg1"/>
                </a:solidFill>
                <a:effectLst/>
                <a:latin typeface="Nunito" panose="020F0502020204030204" pitchFamily="2" charset="0"/>
              </a:rPr>
              <a:t>The minimum difference between maximum chocolates and minimum chocolates is 4 - 2 = 2 by choosing following m packets :[3, 2, 4].</a:t>
            </a:r>
            <a:r>
              <a:rPr kumimoji="0" lang="en-US" altLang="en-US" sz="1200" b="1" i="0" u="none" strike="noStrike" cap="none" normalizeH="0" baseline="0" dirty="0">
                <a:ln>
                  <a:noFill/>
                </a:ln>
                <a:solidFill>
                  <a:schemeClr val="bg1"/>
                </a:solidFill>
                <a:effectLst/>
                <a:latin typeface="Source Sans 3"/>
              </a:rPr>
              <a:t>Input: </a:t>
            </a:r>
            <a:r>
              <a:rPr kumimoji="0" lang="en-US" altLang="en-US" sz="1400" b="0" i="0" u="none" strike="noStrike" cap="none" normalizeH="0" baseline="0" dirty="0" err="1">
                <a:ln>
                  <a:noFill/>
                </a:ln>
                <a:solidFill>
                  <a:schemeClr val="bg1"/>
                </a:solidFill>
                <a:effectLst/>
                <a:latin typeface="Nunito" panose="020F0502020204030204" pitchFamily="2" charset="0"/>
              </a:rPr>
              <a:t>arr</a:t>
            </a:r>
            <a:r>
              <a:rPr kumimoji="0" lang="en-US" altLang="en-US" sz="1400" b="0" i="0" u="none" strike="noStrike" cap="none" normalizeH="0" baseline="0" dirty="0">
                <a:ln>
                  <a:noFill/>
                </a:ln>
                <a:solidFill>
                  <a:schemeClr val="bg1"/>
                </a:solidFill>
                <a:effectLst/>
                <a:latin typeface="Nunito" panose="020F0502020204030204" pitchFamily="2" charset="0"/>
              </a:rPr>
              <a:t> = [3, 4, 1, 9, 56], m = 5</a:t>
            </a:r>
            <a:r>
              <a:rPr kumimoji="0" lang="en-US" altLang="en-US" sz="1200" b="1" i="0" u="none" strike="noStrike" cap="none" normalizeH="0" baseline="0" dirty="0">
                <a:ln>
                  <a:noFill/>
                </a:ln>
                <a:solidFill>
                  <a:schemeClr val="bg1"/>
                </a:solidFill>
                <a:effectLst/>
                <a:latin typeface="Source Sans 3"/>
              </a:rPr>
              <a:t> Output: </a:t>
            </a:r>
            <a:r>
              <a:rPr kumimoji="0" lang="en-US" altLang="en-US" sz="1400" b="0" i="0" u="none" strike="noStrike" cap="none" normalizeH="0" baseline="0" dirty="0">
                <a:ln>
                  <a:noFill/>
                </a:ln>
                <a:solidFill>
                  <a:schemeClr val="bg1"/>
                </a:solidFill>
                <a:effectLst/>
                <a:latin typeface="Nunito" panose="020F0502020204030204" pitchFamily="2" charset="0"/>
              </a:rPr>
              <a:t>55</a:t>
            </a:r>
            <a:br>
              <a:rPr kumimoji="0" lang="en-US" altLang="en-US" sz="1400" b="0" i="0" u="none" strike="noStrike" cap="none" normalizeH="0" baseline="0" dirty="0">
                <a:ln>
                  <a:noFill/>
                </a:ln>
                <a:solidFill>
                  <a:schemeClr val="bg1"/>
                </a:solidFill>
                <a:effectLst/>
                <a:latin typeface="Nunito" panose="020F0502020204030204" pitchFamily="2" charset="0"/>
              </a:rPr>
            </a:br>
            <a:r>
              <a:rPr kumimoji="0" lang="en-US" altLang="en-US" sz="1200" b="1" i="0" u="none" strike="noStrike" cap="none" normalizeH="0" baseline="0" dirty="0">
                <a:ln>
                  <a:noFill/>
                </a:ln>
                <a:solidFill>
                  <a:schemeClr val="bg1"/>
                </a:solidFill>
                <a:effectLst/>
                <a:latin typeface="Source Sans 3"/>
              </a:rPr>
              <a:t>Explanation</a:t>
            </a:r>
            <a:r>
              <a:rPr kumimoji="0" lang="en-US" altLang="en-US" sz="1400" b="0" i="0" u="none" strike="noStrike" cap="none" normalizeH="0" baseline="0" dirty="0">
                <a:ln>
                  <a:noFill/>
                </a:ln>
                <a:solidFill>
                  <a:schemeClr val="bg1"/>
                </a:solidFill>
                <a:effectLst/>
                <a:latin typeface="Nunito" panose="020F0502020204030204" pitchFamily="2" charset="0"/>
              </a:rPr>
              <a:t>: With 5 packets for 5 students, each student will receive one packet, so the difference is 56 - 1 = 55.</a:t>
            </a:r>
            <a:endParaRPr kumimoji="0" lang="en-US" altLang="en-US" sz="1200" b="0" i="0" u="none" strike="noStrike" cap="none" normalizeH="0" baseline="0" dirty="0">
              <a:ln>
                <a:noFill/>
              </a:ln>
              <a:solidFill>
                <a:schemeClr val="bg1"/>
              </a:solidFill>
              <a:effectLst/>
              <a:latin typeface="Nunito"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Source Sans 3"/>
              </a:rPr>
              <a:t>Constraints:</a:t>
            </a:r>
            <a:br>
              <a:rPr kumimoji="0" lang="en-US" altLang="en-US" sz="1400" b="0" i="0" u="none" strike="noStrike" cap="none" normalizeH="0" baseline="0" dirty="0">
                <a:ln>
                  <a:noFill/>
                </a:ln>
                <a:solidFill>
                  <a:schemeClr val="bg1"/>
                </a:solidFill>
                <a:effectLst/>
                <a:latin typeface="Nunito" panose="020F0502020204030204" pitchFamily="2" charset="0"/>
              </a:rPr>
            </a:br>
            <a:r>
              <a:rPr kumimoji="0" lang="en-US" altLang="en-US" sz="1400" b="0" i="0" u="none" strike="noStrike" cap="none" normalizeH="0" baseline="0" dirty="0">
                <a:ln>
                  <a:noFill/>
                </a:ln>
                <a:solidFill>
                  <a:schemeClr val="bg1"/>
                </a:solidFill>
                <a:effectLst/>
                <a:latin typeface="Nunito" panose="020F0502020204030204" pitchFamily="2" charset="0"/>
              </a:rPr>
              <a:t>1 ≤ m &lt;= </a:t>
            </a:r>
            <a:r>
              <a:rPr kumimoji="0" lang="en-US" altLang="en-US" sz="1400" b="0" i="0" u="none" strike="noStrike" cap="none" normalizeH="0" baseline="0" dirty="0" err="1">
                <a:ln>
                  <a:noFill/>
                </a:ln>
                <a:solidFill>
                  <a:schemeClr val="bg1"/>
                </a:solidFill>
                <a:effectLst/>
                <a:latin typeface="Nunito" panose="020F0502020204030204" pitchFamily="2" charset="0"/>
              </a:rPr>
              <a:t>arr.size</a:t>
            </a:r>
            <a:r>
              <a:rPr kumimoji="0" lang="en-US" altLang="en-US" sz="1400" b="0" i="0" u="none" strike="noStrike" cap="none" normalizeH="0" baseline="0" dirty="0">
                <a:ln>
                  <a:noFill/>
                </a:ln>
                <a:solidFill>
                  <a:schemeClr val="bg1"/>
                </a:solidFill>
                <a:effectLst/>
                <a:latin typeface="Nunito" panose="020F0502020204030204" pitchFamily="2" charset="0"/>
              </a:rPr>
              <a:t> ≤ 10</a:t>
            </a:r>
            <a:r>
              <a:rPr kumimoji="0" lang="en-US" altLang="en-US" sz="1200" b="0" i="0" u="none" strike="noStrike" cap="none" normalizeH="0" baseline="30000" dirty="0">
                <a:ln>
                  <a:noFill/>
                </a:ln>
                <a:solidFill>
                  <a:schemeClr val="bg1"/>
                </a:solidFill>
                <a:effectLst/>
                <a:latin typeface="Nunito" panose="020F0502020204030204" pitchFamily="2" charset="0"/>
              </a:rPr>
              <a:t>5</a:t>
            </a:r>
            <a:br>
              <a:rPr kumimoji="0" lang="en-US" altLang="en-US" sz="1400" b="0" i="0" u="none" strike="noStrike" cap="none" normalizeH="0" baseline="0" dirty="0">
                <a:ln>
                  <a:noFill/>
                </a:ln>
                <a:solidFill>
                  <a:schemeClr val="bg1"/>
                </a:solidFill>
                <a:effectLst/>
                <a:latin typeface="Nunito" panose="020F0502020204030204" pitchFamily="2" charset="0"/>
              </a:rPr>
            </a:br>
            <a:r>
              <a:rPr kumimoji="0" lang="en-US" altLang="en-US" sz="1400" b="0" i="0" u="none" strike="noStrike" cap="none" normalizeH="0" baseline="0" dirty="0">
                <a:ln>
                  <a:noFill/>
                </a:ln>
                <a:solidFill>
                  <a:schemeClr val="bg1"/>
                </a:solidFill>
                <a:effectLst/>
                <a:latin typeface="Nunito" panose="020F0502020204030204" pitchFamily="2" charset="0"/>
              </a:rPr>
              <a:t>1 ≤ </a:t>
            </a:r>
            <a:r>
              <a:rPr kumimoji="0" lang="en-US" altLang="en-US" sz="1400" b="0" i="0" u="none" strike="noStrike" cap="none" normalizeH="0" baseline="0" dirty="0" err="1">
                <a:ln>
                  <a:noFill/>
                </a:ln>
                <a:solidFill>
                  <a:schemeClr val="bg1"/>
                </a:solidFill>
                <a:effectLst/>
                <a:latin typeface="Nunito" panose="020F0502020204030204" pitchFamily="2" charset="0"/>
              </a:rPr>
              <a:t>arr</a:t>
            </a:r>
            <a:r>
              <a:rPr kumimoji="0" lang="en-US" altLang="en-US" sz="1400" b="0" i="0" u="none" strike="noStrike" cap="none" normalizeH="0" baseline="0" dirty="0">
                <a:ln>
                  <a:noFill/>
                </a:ln>
                <a:solidFill>
                  <a:schemeClr val="bg1"/>
                </a:solidFill>
                <a:effectLst/>
                <a:latin typeface="Nunito" panose="020F0502020204030204" pitchFamily="2" charset="0"/>
              </a:rPr>
              <a:t>[</a:t>
            </a:r>
            <a:r>
              <a:rPr kumimoji="0" lang="en-US" altLang="en-US" sz="1400" b="0" i="0" u="none" strike="noStrike" cap="none" normalizeH="0" baseline="0" dirty="0" err="1">
                <a:ln>
                  <a:noFill/>
                </a:ln>
                <a:solidFill>
                  <a:schemeClr val="bg1"/>
                </a:solidFill>
                <a:effectLst/>
                <a:latin typeface="Nunito" panose="020F0502020204030204" pitchFamily="2" charset="0"/>
              </a:rPr>
              <a:t>i</a:t>
            </a:r>
            <a:r>
              <a:rPr kumimoji="0" lang="en-US" altLang="en-US" sz="1400" b="0" i="0" u="none" strike="noStrike" cap="none" normalizeH="0" baseline="0" dirty="0">
                <a:ln>
                  <a:noFill/>
                </a:ln>
                <a:solidFill>
                  <a:schemeClr val="bg1"/>
                </a:solidFill>
                <a:effectLst/>
                <a:latin typeface="Nunito" panose="020F0502020204030204" pitchFamily="2" charset="0"/>
              </a:rPr>
              <a:t>] ≤ 10</a:t>
            </a:r>
            <a:r>
              <a:rPr kumimoji="0" lang="en-US" altLang="en-US" sz="1200" b="0" i="0" u="none" strike="noStrike" cap="none" normalizeH="0" baseline="30000" dirty="0">
                <a:ln>
                  <a:noFill/>
                </a:ln>
                <a:solidFill>
                  <a:schemeClr val="bg1"/>
                </a:solidFill>
                <a:effectLst/>
                <a:latin typeface="Nunito" panose="020F0502020204030204" pitchFamily="2" charset="0"/>
              </a:rPr>
              <a:t>9</a:t>
            </a:r>
            <a:br>
              <a:rPr kumimoji="0" lang="en-US" altLang="en-US" sz="1400" b="0" i="0" u="none" strike="noStrike" cap="none" normalizeH="0" baseline="0" dirty="0">
                <a:ln>
                  <a:noFill/>
                </a:ln>
                <a:solidFill>
                  <a:schemeClr val="bg1"/>
                </a:solidFill>
                <a:effectLst/>
                <a:latin typeface="Nunito" panose="020F0502020204030204" pitchFamily="2" charset="0"/>
              </a:rPr>
            </a:b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 b="0" i="0" u="none" strike="noStrike" cap="none" normalizeH="0" baseline="0" dirty="0">
                <a:ln>
                  <a:noFill/>
                </a:ln>
                <a:solidFill>
                  <a:schemeClr val="bg1"/>
                </a:solidFill>
                <a:effectLst/>
                <a:latin typeface="Source Sans 3"/>
              </a:rPr>
            </a:b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35105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81BA-769D-D326-0DA6-A160FF65CE3C}"/>
              </a:ext>
            </a:extLst>
          </p:cNvPr>
          <p:cNvSpPr>
            <a:spLocks noGrp="1"/>
          </p:cNvSpPr>
          <p:nvPr>
            <p:ph type="title"/>
          </p:nvPr>
        </p:nvSpPr>
        <p:spPr/>
        <p:txBody>
          <a:bodyPr/>
          <a:lstStyle/>
          <a:p>
            <a:r>
              <a:rPr lang="en-IN" dirty="0"/>
              <a:t>Do it yourself – Practice problems</a:t>
            </a:r>
          </a:p>
        </p:txBody>
      </p:sp>
      <p:graphicFrame>
        <p:nvGraphicFramePr>
          <p:cNvPr id="5" name="Content Placeholder 4">
            <a:extLst>
              <a:ext uri="{FF2B5EF4-FFF2-40B4-BE49-F238E27FC236}">
                <a16:creationId xmlns:a16="http://schemas.microsoft.com/office/drawing/2014/main" id="{468CF7B3-CFE6-F475-510E-142634979020}"/>
              </a:ext>
            </a:extLst>
          </p:cNvPr>
          <p:cNvGraphicFramePr>
            <a:graphicFrameLocks noGrp="1"/>
          </p:cNvGraphicFramePr>
          <p:nvPr>
            <p:ph sz="half" idx="1"/>
            <p:extLst>
              <p:ext uri="{D42A27DB-BD31-4B8C-83A1-F6EECF244321}">
                <p14:modId xmlns:p14="http://schemas.microsoft.com/office/powerpoint/2010/main" val="1680203240"/>
              </p:ext>
            </p:extLst>
          </p:nvPr>
        </p:nvGraphicFramePr>
        <p:xfrm>
          <a:off x="562942" y="1883288"/>
          <a:ext cx="11066116" cy="3693433"/>
        </p:xfrm>
        <a:graphic>
          <a:graphicData uri="http://schemas.openxmlformats.org/drawingml/2006/table">
            <a:tbl>
              <a:tblPr firstRow="1">
                <a:tableStyleId>{21E4AEA4-8DFA-4A89-87EB-49C32662AFE0}</a:tableStyleId>
              </a:tblPr>
              <a:tblGrid>
                <a:gridCol w="5533058">
                  <a:extLst>
                    <a:ext uri="{9D8B030D-6E8A-4147-A177-3AD203B41FA5}">
                      <a16:colId xmlns:a16="http://schemas.microsoft.com/office/drawing/2014/main" val="2886152193"/>
                    </a:ext>
                  </a:extLst>
                </a:gridCol>
                <a:gridCol w="5533058">
                  <a:extLst>
                    <a:ext uri="{9D8B030D-6E8A-4147-A177-3AD203B41FA5}">
                      <a16:colId xmlns:a16="http://schemas.microsoft.com/office/drawing/2014/main" val="3740383502"/>
                    </a:ext>
                  </a:extLst>
                </a:gridCol>
              </a:tblGrid>
              <a:tr h="326006">
                <a:tc>
                  <a:txBody>
                    <a:bodyPr/>
                    <a:lstStyle/>
                    <a:p>
                      <a:pPr algn="ctr" fontAlgn="b"/>
                      <a:r>
                        <a:rPr lang="en-IN" sz="1400" b="1" u="none" strike="noStrike" dirty="0">
                          <a:solidFill>
                            <a:schemeClr val="tx1"/>
                          </a:solidFill>
                          <a:effectLst/>
                        </a:rPr>
                        <a:t>Problem</a:t>
                      </a:r>
                      <a:endParaRPr lang="en-IN" sz="1400" b="1" i="0" u="none" strike="noStrike" dirty="0">
                        <a:solidFill>
                          <a:schemeClr val="tx1"/>
                        </a:solidFill>
                        <a:effectLst/>
                        <a:latin typeface="Aptos" panose="020B0004020202020204" pitchFamily="34" charset="0"/>
                      </a:endParaRPr>
                    </a:p>
                  </a:txBody>
                  <a:tcPr marL="6653" marR="6653" marT="6653" marB="0" anchor="b"/>
                </a:tc>
                <a:tc>
                  <a:txBody>
                    <a:bodyPr/>
                    <a:lstStyle/>
                    <a:p>
                      <a:pPr algn="ctr" fontAlgn="b"/>
                      <a:r>
                        <a:rPr lang="en-IN" sz="1400" b="1" u="none" strike="noStrike" dirty="0">
                          <a:solidFill>
                            <a:schemeClr val="tx1"/>
                          </a:solidFill>
                          <a:effectLst/>
                        </a:rPr>
                        <a:t>Complexity</a:t>
                      </a:r>
                      <a:endParaRPr lang="en-IN" sz="1400" b="1" i="0" u="none" strike="noStrike" dirty="0">
                        <a:solidFill>
                          <a:schemeClr val="tx1"/>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1249587642"/>
                  </a:ext>
                </a:extLst>
              </a:tr>
              <a:tr h="326006">
                <a:tc>
                  <a:txBody>
                    <a:bodyPr/>
                    <a:lstStyle/>
                    <a:p>
                      <a:pPr algn="l" fontAlgn="b"/>
                      <a:r>
                        <a:rPr lang="en-IN" sz="1400" u="sng" strike="noStrike">
                          <a:effectLst/>
                          <a:hlinkClick r:id="rId2"/>
                        </a:rPr>
                        <a:t>https://leetcode.com/problems/trapping-rain-water</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dirty="0">
                          <a:effectLst/>
                        </a:rPr>
                        <a:t>Hard</a:t>
                      </a:r>
                      <a:endParaRPr lang="en-IN" sz="1400" b="1" i="0" u="none" strike="noStrike" dirty="0">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3339822715"/>
                  </a:ext>
                </a:extLst>
              </a:tr>
              <a:tr h="166330">
                <a:tc>
                  <a:txBody>
                    <a:bodyPr/>
                    <a:lstStyle/>
                    <a:p>
                      <a:pPr algn="l" fontAlgn="b"/>
                      <a:r>
                        <a:rPr lang="en-IN" sz="1400" u="sng" strike="noStrike">
                          <a:effectLst/>
                          <a:hlinkClick r:id="rId3"/>
                        </a:rPr>
                        <a:t>https://leetcode.com/problems/3sum</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Medium</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3323357737"/>
                  </a:ext>
                </a:extLst>
              </a:tr>
              <a:tr h="326006">
                <a:tc>
                  <a:txBody>
                    <a:bodyPr/>
                    <a:lstStyle/>
                    <a:p>
                      <a:pPr algn="l" fontAlgn="b"/>
                      <a:r>
                        <a:rPr lang="en-IN" sz="1400" u="sng" strike="noStrike">
                          <a:effectLst/>
                          <a:hlinkClick r:id="rId4"/>
                        </a:rPr>
                        <a:t>https://leetcode.com/problems/median-of-two-sorted-arrays</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Hard</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4257099426"/>
                  </a:ext>
                </a:extLst>
              </a:tr>
              <a:tr h="326006">
                <a:tc>
                  <a:txBody>
                    <a:bodyPr/>
                    <a:lstStyle/>
                    <a:p>
                      <a:pPr algn="l" fontAlgn="b"/>
                      <a:r>
                        <a:rPr lang="en-IN" sz="1400" u="sng" strike="noStrike">
                          <a:effectLst/>
                          <a:hlinkClick r:id="rId5"/>
                        </a:rPr>
                        <a:t>https://leetcode.com/problems/container-with-most-water</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Medium</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3847820577"/>
                  </a:ext>
                </a:extLst>
              </a:tr>
              <a:tr h="326006">
                <a:tc>
                  <a:txBody>
                    <a:bodyPr/>
                    <a:lstStyle/>
                    <a:p>
                      <a:pPr algn="l" fontAlgn="b"/>
                      <a:r>
                        <a:rPr lang="en-IN" sz="1400" u="sng" strike="noStrike">
                          <a:effectLst/>
                          <a:hlinkClick r:id="rId6"/>
                        </a:rPr>
                        <a:t>https://leetcode.com/problems/search-in-rotated-sorted-array</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Medium</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2123637453"/>
                  </a:ext>
                </a:extLst>
              </a:tr>
              <a:tr h="319353">
                <a:tc>
                  <a:txBody>
                    <a:bodyPr/>
                    <a:lstStyle/>
                    <a:p>
                      <a:pPr algn="l" fontAlgn="b"/>
                      <a:r>
                        <a:rPr lang="en-IN" sz="1400" u="sng" strike="noStrike">
                          <a:effectLst/>
                          <a:hlinkClick r:id="rId7"/>
                        </a:rPr>
                        <a:t>https://leetcode.com/problems/number-of-islands</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Medium</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3230876769"/>
                  </a:ext>
                </a:extLst>
              </a:tr>
              <a:tr h="166330">
                <a:tc>
                  <a:txBody>
                    <a:bodyPr/>
                    <a:lstStyle/>
                    <a:p>
                      <a:pPr algn="l" fontAlgn="b"/>
                      <a:r>
                        <a:rPr lang="en-IN" sz="1400" u="sng" strike="noStrike">
                          <a:effectLst/>
                          <a:hlinkClick r:id="rId8"/>
                        </a:rPr>
                        <a:t>https://leetcode.com/problems/merge-intervals</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u="none" strike="noStrike">
                          <a:effectLst/>
                        </a:rPr>
                        <a:t>Medium</a:t>
                      </a:r>
                      <a:endParaRPr lang="en-IN" sz="1400" b="1" i="0" u="none" strike="noStrike">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3174469387"/>
                  </a:ext>
                </a:extLst>
              </a:tr>
              <a:tr h="326006">
                <a:tc>
                  <a:txBody>
                    <a:bodyPr/>
                    <a:lstStyle/>
                    <a:p>
                      <a:pPr algn="l" fontAlgn="b"/>
                      <a:r>
                        <a:rPr lang="en-IN" sz="1400" u="sng" strike="noStrike">
                          <a:effectLst/>
                          <a:hlinkClick r:id="rId9"/>
                        </a:rPr>
                        <a:t>https://leetcode.com/problems/find-the-duplicate-number</a:t>
                      </a:r>
                      <a:endParaRPr lang="en-IN" sz="1400" b="0" i="0" u="sng" strike="noStrike">
                        <a:solidFill>
                          <a:srgbClr val="467886"/>
                        </a:solidFill>
                        <a:effectLst/>
                        <a:latin typeface="Aptos" panose="020B0004020202020204" pitchFamily="34" charset="0"/>
                      </a:endParaRPr>
                    </a:p>
                  </a:txBody>
                  <a:tcPr marL="6653" marR="6653" marT="6653" marB="0" anchor="b"/>
                </a:tc>
                <a:tc>
                  <a:txBody>
                    <a:bodyPr/>
                    <a:lstStyle/>
                    <a:p>
                      <a:pPr algn="l" fontAlgn="b"/>
                      <a:r>
                        <a:rPr lang="en-IN" sz="1400" b="0" u="none" strike="noStrike" dirty="0">
                          <a:effectLst/>
                        </a:rPr>
                        <a:t>Medium</a:t>
                      </a:r>
                      <a:endParaRPr lang="en-IN" sz="1400" b="0" i="0" u="none" strike="noStrike" dirty="0">
                        <a:solidFill>
                          <a:srgbClr val="000000"/>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1623329167"/>
                  </a:ext>
                </a:extLst>
              </a:tr>
              <a:tr h="326006">
                <a:tc>
                  <a:txBody>
                    <a:bodyPr/>
                    <a:lstStyle/>
                    <a:p>
                      <a:pPr algn="l" fontAlgn="b"/>
                      <a:r>
                        <a:rPr lang="en-IN" sz="1400" b="0" u="sng" strike="noStrike" dirty="0">
                          <a:solidFill>
                            <a:srgbClr val="467886"/>
                          </a:solidFill>
                          <a:effectLst/>
                          <a:hlinkClick r:id="rId10"/>
                        </a:rPr>
                        <a:t>https://leetcode.com/problems/sliding-window-maximum</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0" u="none" strike="noStrike" dirty="0">
                          <a:solidFill>
                            <a:srgbClr val="000000"/>
                          </a:solidFill>
                          <a:effectLst/>
                        </a:rPr>
                        <a:t>Hard</a:t>
                      </a:r>
                      <a:endParaRPr lang="en-IN" sz="14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3502766361"/>
                  </a:ext>
                </a:extLst>
              </a:tr>
              <a:tr h="326006">
                <a:tc>
                  <a:txBody>
                    <a:bodyPr/>
                    <a:lstStyle/>
                    <a:p>
                      <a:pPr algn="l" fontAlgn="b"/>
                      <a:r>
                        <a:rPr lang="en-IN" sz="1400" b="0" u="sng" strike="noStrike" dirty="0">
                          <a:solidFill>
                            <a:srgbClr val="467886"/>
                          </a:solidFill>
                          <a:effectLst/>
                          <a:hlinkClick r:id="rId11"/>
                        </a:rPr>
                        <a:t>https://leetcode.com/problems/coin-change</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0" u="none" strike="noStrike">
                          <a:solidFill>
                            <a:srgbClr val="000000"/>
                          </a:solidFill>
                          <a:effectLst/>
                        </a:rPr>
                        <a:t>Medium</a:t>
                      </a:r>
                      <a:endParaRPr lang="en-IN" sz="1400" b="0" i="0" u="none" strike="noStrike">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2428466138"/>
                  </a:ext>
                </a:extLst>
              </a:tr>
              <a:tr h="326006">
                <a:tc>
                  <a:txBody>
                    <a:bodyPr/>
                    <a:lstStyle/>
                    <a:p>
                      <a:pPr algn="l" fontAlgn="b"/>
                      <a:r>
                        <a:rPr lang="en-IN" sz="1400" b="0" u="sng" strike="noStrike">
                          <a:solidFill>
                            <a:srgbClr val="467886"/>
                          </a:solidFill>
                          <a:effectLst/>
                          <a:hlinkClick r:id="rId12"/>
                        </a:rPr>
                        <a:t>https://leetcode.com/problems/jump-game</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0" u="none" strike="noStrike" dirty="0">
                          <a:solidFill>
                            <a:srgbClr val="000000"/>
                          </a:solidFill>
                          <a:effectLst/>
                        </a:rPr>
                        <a:t>Medium</a:t>
                      </a:r>
                      <a:endParaRPr lang="en-IN" sz="1400" b="0" i="0" u="none" strike="noStrike" dirty="0">
                        <a:solidFill>
                          <a:srgbClr val="000000"/>
                        </a:solidFill>
                        <a:effectLst/>
                        <a:latin typeface="Aptos" panose="020B0004020202020204" pitchFamily="34" charset="0"/>
                      </a:endParaRPr>
                    </a:p>
                  </a:txBody>
                  <a:tcPr marL="7620" marR="7620" marT="7620" marB="0" anchor="b"/>
                </a:tc>
                <a:extLst>
                  <a:ext uri="{0D108BD9-81ED-4DB2-BD59-A6C34878D82A}">
                    <a16:rowId xmlns:a16="http://schemas.microsoft.com/office/drawing/2014/main" val="4206292705"/>
                  </a:ext>
                </a:extLst>
              </a:tr>
            </a:tbl>
          </a:graphicData>
        </a:graphic>
      </p:graphicFrame>
    </p:spTree>
    <p:extLst>
      <p:ext uri="{BB962C8B-B14F-4D97-AF65-F5344CB8AC3E}">
        <p14:creationId xmlns:p14="http://schemas.microsoft.com/office/powerpoint/2010/main" val="230971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A77BECE-B7A6-00D7-41D0-C35257C48373}"/>
              </a:ext>
            </a:extLst>
          </p:cNvPr>
          <p:cNvSpPr>
            <a:spLocks noGrp="1"/>
          </p:cNvSpPr>
          <p:nvPr>
            <p:ph type="ctrTitle"/>
          </p:nvPr>
        </p:nvSpPr>
        <p:spPr>
          <a:xfrm>
            <a:off x="521208" y="1211766"/>
            <a:ext cx="7237052" cy="4727988"/>
          </a:xfrm>
        </p:spPr>
        <p:txBody>
          <a:bodyPr anchor="b">
            <a:normAutofit/>
          </a:bodyPr>
          <a:lstStyle/>
          <a:p>
            <a:r>
              <a:rPr lang="en-IN" sz="7400"/>
              <a:t>Introduction to Data Structures and Algorithms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9438121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9B3782E-5C24-ACCE-E132-2E22EB146B5F}"/>
              </a:ext>
            </a:extLst>
          </p:cNvPr>
          <p:cNvSpPr>
            <a:spLocks noGrp="1"/>
          </p:cNvSpPr>
          <p:nvPr>
            <p:ph type="title"/>
          </p:nvPr>
        </p:nvSpPr>
        <p:spPr>
          <a:xfrm>
            <a:off x="521208" y="978408"/>
            <a:ext cx="3410712" cy="5376672"/>
          </a:xfrm>
        </p:spPr>
        <p:txBody>
          <a:bodyPr>
            <a:normAutofit/>
          </a:bodyPr>
          <a:lstStyle/>
          <a:p>
            <a:r>
              <a:rPr lang="en-IN" sz="4000"/>
              <a:t>Definition and Importance</a:t>
            </a:r>
          </a:p>
        </p:txBody>
      </p:sp>
      <p:graphicFrame>
        <p:nvGraphicFramePr>
          <p:cNvPr id="4" name="Content Placeholder 4">
            <a:extLst>
              <a:ext uri="{FF2B5EF4-FFF2-40B4-BE49-F238E27FC236}">
                <a16:creationId xmlns:a16="http://schemas.microsoft.com/office/drawing/2014/main" id="{C2EA9C66-2AB4-4377-B1C9-1099FC5CD05D}"/>
              </a:ext>
            </a:extLst>
          </p:cNvPr>
          <p:cNvGraphicFramePr>
            <a:graphicFrameLocks noGrp="1"/>
          </p:cNvGraphicFramePr>
          <p:nvPr>
            <p:ph idx="1"/>
            <p:extLst>
              <p:ext uri="{D42A27DB-BD31-4B8C-83A1-F6EECF244321}">
                <p14:modId xmlns:p14="http://schemas.microsoft.com/office/powerpoint/2010/main" val="152491504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18173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9D41ADC-61C6-928D-1E16-12D51D4FD5C4}"/>
              </a:ext>
            </a:extLst>
          </p:cNvPr>
          <p:cNvSpPr>
            <a:spLocks noGrp="1"/>
          </p:cNvSpPr>
          <p:nvPr>
            <p:ph type="title"/>
          </p:nvPr>
        </p:nvSpPr>
        <p:spPr>
          <a:xfrm>
            <a:off x="521208" y="978408"/>
            <a:ext cx="3410712" cy="5376672"/>
          </a:xfrm>
        </p:spPr>
        <p:txBody>
          <a:bodyPr>
            <a:normAutofit/>
          </a:bodyPr>
          <a:lstStyle/>
          <a:p>
            <a:r>
              <a:rPr lang="en-IN" sz="4000"/>
              <a:t>Overview of Common Data Structures</a:t>
            </a:r>
          </a:p>
        </p:txBody>
      </p:sp>
      <p:sp>
        <p:nvSpPr>
          <p:cNvPr id="3" name="Content Placeholder 2">
            <a:extLst>
              <a:ext uri="{FF2B5EF4-FFF2-40B4-BE49-F238E27FC236}">
                <a16:creationId xmlns:a16="http://schemas.microsoft.com/office/drawing/2014/main" id="{1F536246-851A-8FCB-3FFA-BB1B6056AE6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6008" y="1042416"/>
            <a:ext cx="7031736" cy="5312664"/>
          </a:xfrm>
        </p:spPr>
        <p:txBody>
          <a:bodyPr>
            <a:normAutofit/>
          </a:bodyPr>
          <a:lstStyle/>
          <a:p>
            <a:pPr marL="0" indent="0">
              <a:spcBef>
                <a:spcPts val="2500"/>
              </a:spcBef>
              <a:buNone/>
            </a:pPr>
            <a:r>
              <a:rPr lang="en-US" sz="1400" b="1"/>
              <a:t>Arrays</a:t>
            </a:r>
          </a:p>
          <a:p>
            <a:pPr marL="0" lvl="1" indent="0">
              <a:buNone/>
            </a:pPr>
            <a:r>
              <a:rPr lang="en-US" sz="1400"/>
              <a:t>Arrays are a collection of elements identified by index or key, allowing efficient data access and storage.</a:t>
            </a:r>
          </a:p>
          <a:p>
            <a:pPr marL="0" indent="0">
              <a:spcBef>
                <a:spcPts val="2500"/>
              </a:spcBef>
              <a:buNone/>
            </a:pPr>
            <a:r>
              <a:rPr lang="en-US" sz="1400" b="1"/>
              <a:t>Linked Lists</a:t>
            </a:r>
          </a:p>
          <a:p>
            <a:pPr marL="0" lvl="1" indent="0">
              <a:buNone/>
            </a:pPr>
            <a:r>
              <a:rPr lang="en-US" sz="1400"/>
              <a:t>Linked lists consist of nodes where each node points to the next, allowing for dynamic memory allocation and flexibility.</a:t>
            </a:r>
          </a:p>
          <a:p>
            <a:pPr marL="0" indent="0">
              <a:spcBef>
                <a:spcPts val="2500"/>
              </a:spcBef>
              <a:buNone/>
            </a:pPr>
            <a:r>
              <a:rPr lang="en-US" sz="1400" b="1"/>
              <a:t>Stacks</a:t>
            </a:r>
          </a:p>
          <a:p>
            <a:pPr marL="0" lvl="1" indent="0">
              <a:buNone/>
            </a:pPr>
            <a:r>
              <a:rPr lang="en-US" sz="1400"/>
              <a:t>Stacks are data structures that follow the Last In First Out (LIFO) principle, useful for reversing data or tracking function calls.</a:t>
            </a:r>
          </a:p>
          <a:p>
            <a:pPr marL="0" indent="0">
              <a:spcBef>
                <a:spcPts val="2500"/>
              </a:spcBef>
              <a:buNone/>
            </a:pPr>
            <a:r>
              <a:rPr lang="en-US" sz="1400" b="1"/>
              <a:t>Queues</a:t>
            </a:r>
          </a:p>
          <a:p>
            <a:pPr marL="0" lvl="1" indent="0">
              <a:buNone/>
            </a:pPr>
            <a:r>
              <a:rPr lang="en-US" sz="1400"/>
              <a:t>Queues are data structures that follow the First In First Out (FIFO) principle, ideal for scheduling tasks or processing data in order.</a:t>
            </a:r>
          </a:p>
          <a:p>
            <a:pPr marL="0" indent="0">
              <a:spcBef>
                <a:spcPts val="2500"/>
              </a:spcBef>
              <a:buNone/>
            </a:pPr>
            <a:r>
              <a:rPr lang="en-US" sz="1400" b="1"/>
              <a:t>Trees and Graphs</a:t>
            </a:r>
          </a:p>
          <a:p>
            <a:pPr marL="0" lvl="1" indent="0">
              <a:buNone/>
            </a:pPr>
            <a:r>
              <a:rPr lang="en-US" sz="1400"/>
              <a:t>Trees and graphs are hierarchical structures used to represent relationships and connections, enabling efficient data organization and retrieval.</a:t>
            </a:r>
            <a:endParaRPr lang="en-IN" sz="1400"/>
          </a:p>
        </p:txBody>
      </p:sp>
    </p:spTree>
    <p:extLst>
      <p:ext uri="{BB962C8B-B14F-4D97-AF65-F5344CB8AC3E}">
        <p14:creationId xmlns:p14="http://schemas.microsoft.com/office/powerpoint/2010/main" val="3794495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C4A5F53-3B89-D088-37F1-AD5DC4038841}"/>
              </a:ext>
            </a:extLst>
          </p:cNvPr>
          <p:cNvSpPr>
            <a:spLocks noGrp="1"/>
          </p:cNvSpPr>
          <p:nvPr>
            <p:ph type="ctrTitle"/>
          </p:nvPr>
        </p:nvSpPr>
        <p:spPr>
          <a:xfrm>
            <a:off x="521208" y="1211766"/>
            <a:ext cx="7237052" cy="4727988"/>
          </a:xfrm>
        </p:spPr>
        <p:txBody>
          <a:bodyPr anchor="b">
            <a:normAutofit/>
          </a:bodyPr>
          <a:lstStyle/>
          <a:p>
            <a:r>
              <a:rPr lang="en-IN" sz="7400"/>
              <a:t>Arrays: Basics and Advanced Concepts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6899188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BE4E4D-9216-5CA1-44E7-569FEFE1381E}"/>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Definition and Structure of Arrays</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E35FDE72-B421-4D3C-B35D-4401EB38242A}"/>
              </a:ext>
            </a:extLst>
          </p:cNvPr>
          <p:cNvPicPr>
            <a:picLocks noGrp="1" noChangeAspect="1"/>
          </p:cNvPicPr>
          <p:nvPr>
            <p:ph sz="half" idx="1"/>
          </p:nvPr>
        </p:nvPicPr>
        <p:blipFill>
          <a:blip r:embed="rId3"/>
          <a:srcRect l="28399" r="23329"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1ECA5CE6-AA71-C687-96FF-6070BDCE740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Definition of Array</a:t>
            </a:r>
          </a:p>
          <a:p>
            <a:pPr marL="0" lvl="1" indent="0">
              <a:buNone/>
            </a:pPr>
            <a:r>
              <a:rPr lang="en-US" sz="1400"/>
              <a:t>An array is a data structure that holds a collection of items stored in contiguous memory locations.</a:t>
            </a:r>
          </a:p>
          <a:p>
            <a:pPr marL="0" indent="0">
              <a:spcBef>
                <a:spcPts val="2500"/>
              </a:spcBef>
              <a:buNone/>
            </a:pPr>
            <a:r>
              <a:rPr lang="en-US" sz="1400" b="1"/>
              <a:t>Fixed Size</a:t>
            </a:r>
          </a:p>
          <a:p>
            <a:pPr marL="0" lvl="1" indent="0">
              <a:buNone/>
            </a:pPr>
            <a:r>
              <a:rPr lang="en-US" sz="1400"/>
              <a:t>The size of an array is determined at the time of creation, which means it cannot grow or shrink dynamically.</a:t>
            </a:r>
          </a:p>
          <a:p>
            <a:pPr marL="0" indent="0">
              <a:spcBef>
                <a:spcPts val="2500"/>
              </a:spcBef>
              <a:buNone/>
            </a:pPr>
            <a:r>
              <a:rPr lang="en-US" sz="1400" b="1"/>
              <a:t>Efficient Access</a:t>
            </a:r>
          </a:p>
          <a:p>
            <a:pPr marL="0" lvl="1" indent="0">
              <a:buNone/>
            </a:pPr>
            <a:r>
              <a:rPr lang="en-US" sz="1400"/>
              <a:t>Arrays provide efficient access to their elements by using an index, allowing for quick retrieval and modification of data.</a:t>
            </a:r>
            <a:endParaRPr lang="en-IN" sz="1400"/>
          </a:p>
        </p:txBody>
      </p:sp>
    </p:spTree>
    <p:extLst>
      <p:ext uri="{BB962C8B-B14F-4D97-AF65-F5344CB8AC3E}">
        <p14:creationId xmlns:p14="http://schemas.microsoft.com/office/powerpoint/2010/main" val="2810312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3B6DD4E-3482-3786-5F3E-6EB3611CC570}"/>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Types of Arrays (One-Dimensional, Multi-Dimensional)</a:t>
            </a:r>
          </a:p>
        </p:txBody>
      </p:sp>
      <p:pic>
        <p:nvPicPr>
          <p:cNvPr id="5" name="Content Placeholder 4" descr="These are actual tiles that were painted in postproduction to illustrate the pride colors for LGBTQ+.">
            <a:extLst>
              <a:ext uri="{FF2B5EF4-FFF2-40B4-BE49-F238E27FC236}">
                <a16:creationId xmlns:a16="http://schemas.microsoft.com/office/drawing/2014/main" id="{5545790E-3745-489B-B053-E2DFCADE7614}"/>
              </a:ext>
            </a:extLst>
          </p:cNvPr>
          <p:cNvPicPr>
            <a:picLocks noGrp="1" noChangeAspect="1"/>
          </p:cNvPicPr>
          <p:nvPr>
            <p:ph sz="half" idx="1"/>
          </p:nvPr>
        </p:nvPicPr>
        <p:blipFill>
          <a:blip r:embed="rId3"/>
          <a:srcRect l="18237" r="16624"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B3CAC199-8997-3A5B-4C32-9109756951F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a:t>One-Dimensional Arrays</a:t>
            </a:r>
          </a:p>
          <a:p>
            <a:pPr marL="0" lvl="1" indent="0">
              <a:buNone/>
            </a:pPr>
            <a:r>
              <a:rPr lang="en-US" sz="1400"/>
              <a:t>One-dimensional arrays are linear structures that store a sequence of elements in a single row or column.</a:t>
            </a:r>
          </a:p>
          <a:p>
            <a:pPr marL="0" indent="0">
              <a:spcBef>
                <a:spcPts val="2500"/>
              </a:spcBef>
              <a:buNone/>
            </a:pPr>
            <a:r>
              <a:rPr lang="en-US" sz="1400" b="1"/>
              <a:t>Multi-Dimensional Arrays</a:t>
            </a:r>
          </a:p>
          <a:p>
            <a:pPr marL="0" lvl="1" indent="0">
              <a:buNone/>
            </a:pPr>
            <a:r>
              <a:rPr lang="en-US" sz="1400"/>
              <a:t>Multi-dimensional arrays can represent more complex data structures, such as matrices, allowing for multiple rows and columns.</a:t>
            </a:r>
            <a:endParaRPr lang="en-IN" sz="1400"/>
          </a:p>
        </p:txBody>
      </p:sp>
    </p:spTree>
    <p:extLst>
      <p:ext uri="{BB962C8B-B14F-4D97-AF65-F5344CB8AC3E}">
        <p14:creationId xmlns:p14="http://schemas.microsoft.com/office/powerpoint/2010/main" val="2987456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A83490-E13E-960E-6384-C91A71B98C1F}"/>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Operations on Arrays (Insertion, Deletion, Traversal)</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Looking into a conference room or board room meeting including people sitting around table in a room with international time clocks. Keywords: SecOps, war room, troubleshoot, threat protection, operations, Microsoft Security collection working text clothi">
            <a:extLst>
              <a:ext uri="{FF2B5EF4-FFF2-40B4-BE49-F238E27FC236}">
                <a16:creationId xmlns:a16="http://schemas.microsoft.com/office/drawing/2014/main" id="{A44A9523-04F6-4089-AC4C-F751E1676AB5}"/>
              </a:ext>
            </a:extLst>
          </p:cNvPr>
          <p:cNvPicPr>
            <a:picLocks noGrp="1" noChangeAspect="1"/>
          </p:cNvPicPr>
          <p:nvPr>
            <p:ph sz="half" idx="1"/>
          </p:nvPr>
        </p:nvPicPr>
        <p:blipFill>
          <a:blip r:embed="rId3"/>
          <a:stretch>
            <a:fillRect/>
          </a:stretch>
        </p:blipFill>
        <p:spPr>
          <a:xfrm>
            <a:off x="517867" y="2429691"/>
            <a:ext cx="5867135" cy="3916313"/>
          </a:xfrm>
          <a:prstGeom prst="rect">
            <a:avLst/>
          </a:prstGeom>
        </p:spPr>
      </p:pic>
      <p:sp>
        <p:nvSpPr>
          <p:cNvPr id="4" name="Content Placeholder 3">
            <a:extLst>
              <a:ext uri="{FF2B5EF4-FFF2-40B4-BE49-F238E27FC236}">
                <a16:creationId xmlns:a16="http://schemas.microsoft.com/office/drawing/2014/main" id="{EE21EACF-C0D6-99A2-BD7E-832E102DC0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None/>
            </a:pPr>
            <a:r>
              <a:rPr lang="en-US" sz="1400" b="1"/>
              <a:t>Array Insertion</a:t>
            </a:r>
          </a:p>
          <a:p>
            <a:pPr marL="0" lvl="1" indent="0">
              <a:buNone/>
            </a:pPr>
            <a:r>
              <a:rPr lang="en-US" sz="1400"/>
              <a:t>Insertion involves adding a new element to an array, requiring shifts of existing elements based on the index.</a:t>
            </a:r>
          </a:p>
          <a:p>
            <a:pPr marL="0" indent="0">
              <a:spcBef>
                <a:spcPts val="2500"/>
              </a:spcBef>
              <a:buNone/>
            </a:pPr>
            <a:r>
              <a:rPr lang="en-US" sz="1400" b="1"/>
              <a:t>Array Deletion</a:t>
            </a:r>
          </a:p>
          <a:p>
            <a:pPr marL="0" lvl="1" indent="0">
              <a:buNone/>
            </a:pPr>
            <a:r>
              <a:rPr lang="en-US" sz="1400"/>
              <a:t>Deletion removes an element from an array, which can lead to shifts of remaining elements to fill the gap.</a:t>
            </a:r>
          </a:p>
          <a:p>
            <a:pPr marL="0" indent="0">
              <a:spcBef>
                <a:spcPts val="2500"/>
              </a:spcBef>
              <a:buNone/>
            </a:pPr>
            <a:r>
              <a:rPr lang="en-US" sz="1400" b="1"/>
              <a:t>Array Traversal</a:t>
            </a:r>
          </a:p>
          <a:p>
            <a:pPr marL="0" lvl="1" indent="0">
              <a:buNone/>
            </a:pPr>
            <a:r>
              <a:rPr lang="en-US" sz="1400"/>
              <a:t>Traversal involves accessing each element of an array in order, which is essential for processing data efficiently.</a:t>
            </a:r>
            <a:endParaRPr lang="en-IN" sz="1400"/>
          </a:p>
        </p:txBody>
      </p:sp>
    </p:spTree>
    <p:extLst>
      <p:ext uri="{BB962C8B-B14F-4D97-AF65-F5344CB8AC3E}">
        <p14:creationId xmlns:p14="http://schemas.microsoft.com/office/powerpoint/2010/main" val="1696090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8EDA6F7-791D-6A48-C3E2-A5CA3D46D952}"/>
              </a:ext>
            </a:extLst>
          </p:cNvPr>
          <p:cNvSpPr>
            <a:spLocks noGrp="1"/>
          </p:cNvSpPr>
          <p:nvPr>
            <p:ph type="ctrTitle"/>
          </p:nvPr>
        </p:nvSpPr>
        <p:spPr>
          <a:xfrm>
            <a:off x="521208" y="1211766"/>
            <a:ext cx="7237052" cy="4727988"/>
          </a:xfrm>
        </p:spPr>
        <p:txBody>
          <a:bodyPr anchor="b">
            <a:normAutofit/>
          </a:bodyPr>
          <a:lstStyle/>
          <a:p>
            <a:r>
              <a:rPr lang="en-IN" sz="7400"/>
              <a:t>Array Examples and Use Cases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269579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5561</TotalTime>
  <Words>1617</Words>
  <Application>Microsoft Office PowerPoint</Application>
  <PresentationFormat>Widescreen</PresentationFormat>
  <Paragraphs>120</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Arial</vt:lpstr>
      <vt:lpstr>Bierstadt</vt:lpstr>
      <vt:lpstr>Nunito</vt:lpstr>
      <vt:lpstr>Source Sans 3</vt:lpstr>
      <vt:lpstr>GestaltVTI</vt:lpstr>
      <vt:lpstr>Agenda Items</vt:lpstr>
      <vt:lpstr>Introduction to Data Structures and Algorithms</vt:lpstr>
      <vt:lpstr>Definition and Importance</vt:lpstr>
      <vt:lpstr>Overview of Common Data Structures</vt:lpstr>
      <vt:lpstr>Arrays: Basics and Advanced Concepts</vt:lpstr>
      <vt:lpstr>Definition and Structure of Arrays</vt:lpstr>
      <vt:lpstr>Types of Arrays (One-Dimensional, Multi-Dimensional)</vt:lpstr>
      <vt:lpstr>Operations on Arrays (Insertion, Deletion, Traversal)</vt:lpstr>
      <vt:lpstr>Array Examples and Use Cases</vt:lpstr>
      <vt:lpstr>Example: Building a To-Do List Application</vt:lpstr>
      <vt:lpstr>Industry Use Case: Arrays in Game Development</vt:lpstr>
      <vt:lpstr>Advantages and Limitations of Arrays</vt:lpstr>
      <vt:lpstr>Example walkthrough</vt:lpstr>
      <vt:lpstr>Do it yourself – Practice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Astha Agarwal</dc:creator>
  <cp:lastModifiedBy>Astha Agarwal</cp:lastModifiedBy>
  <cp:revision>5</cp:revision>
  <dcterms:created xsi:type="dcterms:W3CDTF">2025-05-20T09:03:07Z</dcterms:created>
  <dcterms:modified xsi:type="dcterms:W3CDTF">2025-06-21T07:54:41Z</dcterms:modified>
</cp:coreProperties>
</file>